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62"/>
  </p:notesMasterIdLst>
  <p:sldIdLst>
    <p:sldId id="257" r:id="rId3"/>
    <p:sldId id="258" r:id="rId4"/>
    <p:sldId id="256" r:id="rId5"/>
    <p:sldId id="259" r:id="rId6"/>
    <p:sldId id="260" r:id="rId7"/>
    <p:sldId id="261" r:id="rId8"/>
    <p:sldId id="262" r:id="rId9"/>
    <p:sldId id="263" r:id="rId10"/>
    <p:sldId id="264" r:id="rId11"/>
    <p:sldId id="289" r:id="rId12"/>
    <p:sldId id="266" r:id="rId13"/>
    <p:sldId id="267" r:id="rId14"/>
    <p:sldId id="265" r:id="rId15"/>
    <p:sldId id="268" r:id="rId16"/>
    <p:sldId id="269" r:id="rId17"/>
    <p:sldId id="270" r:id="rId18"/>
    <p:sldId id="271" r:id="rId19"/>
    <p:sldId id="275" r:id="rId20"/>
    <p:sldId id="272" r:id="rId21"/>
    <p:sldId id="274" r:id="rId22"/>
    <p:sldId id="276" r:id="rId23"/>
    <p:sldId id="273" r:id="rId24"/>
    <p:sldId id="282" r:id="rId25"/>
    <p:sldId id="277" r:id="rId26"/>
    <p:sldId id="278" r:id="rId27"/>
    <p:sldId id="279" r:id="rId28"/>
    <p:sldId id="280" r:id="rId29"/>
    <p:sldId id="281" r:id="rId30"/>
    <p:sldId id="283" r:id="rId31"/>
    <p:sldId id="284" r:id="rId32"/>
    <p:sldId id="285" r:id="rId33"/>
    <p:sldId id="286" r:id="rId34"/>
    <p:sldId id="288" r:id="rId35"/>
    <p:sldId id="287" r:id="rId36"/>
    <p:sldId id="293" r:id="rId37"/>
    <p:sldId id="290" r:id="rId38"/>
    <p:sldId id="292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5" r:id="rId49"/>
    <p:sldId id="307" r:id="rId50"/>
    <p:sldId id="306" r:id="rId51"/>
    <p:sldId id="308" r:id="rId52"/>
    <p:sldId id="309" r:id="rId53"/>
    <p:sldId id="310" r:id="rId54"/>
    <p:sldId id="311" r:id="rId55"/>
    <p:sldId id="304" r:id="rId56"/>
    <p:sldId id="314" r:id="rId57"/>
    <p:sldId id="312" r:id="rId58"/>
    <p:sldId id="313" r:id="rId59"/>
    <p:sldId id="316" r:id="rId60"/>
    <p:sldId id="317" r:id="rId61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879" autoAdjust="0"/>
    <p:restoredTop sz="94660"/>
  </p:normalViewPr>
  <p:slideViewPr>
    <p:cSldViewPr>
      <p:cViewPr>
        <p:scale>
          <a:sx n="75" d="100"/>
          <a:sy n="75" d="100"/>
        </p:scale>
        <p:origin x="-2646" y="-85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presProps" Target="pres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61" Type="http://schemas.openxmlformats.org/officeDocument/2006/relationships/slide" Target="slides/slide59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1"/>
    </mc:Choice>
    <mc:Fallback>
      <c:style val="31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/>
              <a:t>Вопросы, содержащиеся в </a:t>
            </a:r>
            <a:br>
              <a:rPr lang="ru-RU"/>
            </a:br>
            <a:r>
              <a:rPr lang="ru-RU"/>
              <a:t>обращениях граждан</a:t>
            </a:r>
          </a:p>
        </c:rich>
      </c:tx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кол-во</c:v>
                </c:pt>
              </c:strCache>
            </c:strRef>
          </c:tx>
          <c:invertIfNegative val="0"/>
          <c:cat>
            <c:strRef>
              <c:f>Лист1!$A$2:$A$11</c:f>
              <c:strCache>
                <c:ptCount val="10"/>
                <c:pt idx="0">
                  <c:v>Благоустройство</c:v>
                </c:pt>
                <c:pt idx="1">
                  <c:v>ЖКХ</c:v>
                </c:pt>
                <c:pt idx="2">
                  <c:v>Имущественно-земельные отношения</c:v>
                </c:pt>
                <c:pt idx="3">
                  <c:v>Градостроительство</c:v>
                </c:pt>
                <c:pt idx="4">
                  <c:v>Жилищная политика</c:v>
                </c:pt>
                <c:pt idx="5">
                  <c:v>Социальное обеспечение</c:v>
                </c:pt>
                <c:pt idx="6">
                  <c:v>Транспорт и связь</c:v>
                </c:pt>
                <c:pt idx="7">
                  <c:v>Топливно-энергетическое хоз-во</c:v>
                </c:pt>
                <c:pt idx="8">
                  <c:v>Содержание животных</c:v>
                </c:pt>
                <c:pt idx="9">
                  <c:v>Иное</c:v>
                </c:pt>
              </c:strCache>
            </c:strRef>
          </c:cat>
          <c:val>
            <c:numRef>
              <c:f>Лист1!$B$2:$B$11</c:f>
              <c:numCache>
                <c:formatCode>General</c:formatCode>
                <c:ptCount val="10"/>
                <c:pt idx="0">
                  <c:v>463</c:v>
                </c:pt>
                <c:pt idx="1">
                  <c:v>186</c:v>
                </c:pt>
                <c:pt idx="2">
                  <c:v>37</c:v>
                </c:pt>
                <c:pt idx="3">
                  <c:v>85</c:v>
                </c:pt>
                <c:pt idx="4">
                  <c:v>51</c:v>
                </c:pt>
                <c:pt idx="5">
                  <c:v>17</c:v>
                </c:pt>
                <c:pt idx="6">
                  <c:v>113</c:v>
                </c:pt>
                <c:pt idx="7">
                  <c:v>91</c:v>
                </c:pt>
                <c:pt idx="8">
                  <c:v>43</c:v>
                </c:pt>
                <c:pt idx="9">
                  <c:v>70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5563392"/>
        <c:axId val="225564928"/>
      </c:barChart>
      <c:catAx>
        <c:axId val="225563392"/>
        <c:scaling>
          <c:orientation val="minMax"/>
        </c:scaling>
        <c:delete val="0"/>
        <c:axPos val="b"/>
        <c:majorTickMark val="out"/>
        <c:minorTickMark val="none"/>
        <c:tickLblPos val="nextTo"/>
        <c:crossAx val="225564928"/>
        <c:crosses val="autoZero"/>
        <c:auto val="1"/>
        <c:lblAlgn val="ctr"/>
        <c:lblOffset val="100"/>
        <c:noMultiLvlLbl val="0"/>
      </c:catAx>
      <c:valAx>
        <c:axId val="22556492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225563392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800" b="0" i="0" u="none" strike="noStrike" kern="1200" spc="0" baseline="0">
                <a:solidFill>
                  <a:schemeClr val="accent5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800" b="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Бюджет поселения в </a:t>
            </a:r>
            <a:r>
              <a:rPr lang="ru-RU" sz="1800" b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2022 </a:t>
            </a:r>
            <a:r>
              <a:rPr lang="ru-RU" sz="1800" b="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году </a:t>
            </a:r>
          </a:p>
          <a:p>
            <a:pPr>
              <a:defRPr sz="2800" b="0" i="0" u="none" strike="noStrike" kern="1200" spc="0" baseline="0">
                <a:solidFill>
                  <a:schemeClr val="accent5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sz="1800" b="0" i="0" u="none" strike="noStrike" baseline="0" dirty="0">
                <a:solidFill>
                  <a:schemeClr val="tx1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</a:rPr>
              <a:t>составил </a:t>
            </a:r>
            <a:r>
              <a:rPr lang="ru-RU" sz="1800" b="0" i="0" u="none" strike="noStrike" baseline="0" dirty="0" smtClean="0">
                <a:solidFill>
                  <a:schemeClr val="tx1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</a:rPr>
              <a:t>377,7 </a:t>
            </a:r>
            <a:r>
              <a:rPr lang="ru-RU" sz="1800" b="0" i="0" u="none" strike="noStrike" baseline="0" dirty="0">
                <a:solidFill>
                  <a:schemeClr val="tx1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</a:rPr>
              <a:t>млн. рублей</a:t>
            </a:r>
            <a:endParaRPr lang="ru-RU" sz="2400" b="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c:rich>
      </c:tx>
      <c:layout>
        <c:manualLayout>
          <c:xMode val="edge"/>
          <c:yMode val="edge"/>
          <c:x val="9.2265142680094739E-2"/>
          <c:y val="4.6506766885543567E-2"/>
        </c:manualLayout>
      </c:layout>
      <c:overlay val="0"/>
      <c:spPr>
        <a:noFill/>
        <a:ln>
          <a:noFill/>
        </a:ln>
        <a:effectLst/>
      </c:spPr>
    </c:title>
    <c:autoTitleDeleted val="0"/>
    <c:view3D>
      <c:rotX val="30"/>
      <c:rotY val="0"/>
      <c:depthPercent val="100"/>
      <c:rAngAx val="0"/>
      <c:perspective val="3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5.4212499491937564E-2"/>
          <c:y val="0.26882540051253617"/>
          <c:w val="0.92447684484462989"/>
          <c:h val="0.62166469434280602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бюджет поселения в 2019 году составил 329 623 млн.руб</c:v>
                </c:pt>
              </c:strCache>
            </c:strRef>
          </c:tx>
          <c:spPr>
            <a:ln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rgbClr val="99CCFF"/>
              </a:solidFill>
              <a:ln w="25400">
                <a:solidFill>
                  <a:schemeClr val="tx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0F8-4F0E-A67D-47610DA2DB4F}"/>
              </c:ext>
            </c:extLst>
          </c:dPt>
          <c:dPt>
            <c:idx val="1"/>
            <c:bubble3D val="0"/>
            <c:spPr>
              <a:solidFill>
                <a:srgbClr val="FFFFCC"/>
              </a:solidFill>
              <a:ln w="25400">
                <a:solidFill>
                  <a:schemeClr val="tx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0F8-4F0E-A67D-47610DA2DB4F}"/>
              </c:ext>
            </c:extLst>
          </c:dPt>
          <c:dLbls>
            <c:dLbl>
              <c:idx val="0"/>
              <c:layout>
                <c:manualLayout>
                  <c:x val="-0.23775168667407226"/>
                  <c:y val="-0.1089491510183284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ysClr val="windowText" lastClr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defRPr>
                    </a:pPr>
                    <a:r>
                      <a:rPr lang="ru-RU" sz="1200" dirty="0" smtClean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199,4 </a:t>
                    </a:r>
                    <a:r>
                      <a:rPr lang="ru-RU" sz="1200" dirty="0" err="1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млн.руб</a:t>
                    </a:r>
                    <a:r>
                      <a:rPr lang="ru-RU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 </a:t>
                    </a:r>
                  </a:p>
                  <a:p>
                    <a:pPr>
                      <a:defRPr sz="1200" b="1" i="0" u="none" strike="noStrike" kern="1200" baseline="0">
                        <a:solidFill>
                          <a:sysClr val="windowText" lastClr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defRPr>
                    </a:pPr>
                    <a:endParaRPr lang="ru-RU" sz="1200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endParaRPr>
                  </a:p>
                  <a:p>
                    <a:pPr>
                      <a:defRPr sz="1200" b="1" i="0" u="none" strike="noStrike" kern="1200" baseline="0">
                        <a:solidFill>
                          <a:sysClr val="windowText" lastClr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defRPr>
                    </a:pPr>
                    <a:r>
                      <a:rPr lang="ru-RU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собственные доходы</a:t>
                    </a:r>
                    <a:endParaRPr lang="ru-RU" sz="2000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60F8-4F0E-A67D-47610DA2DB4F}"/>
                </c:ext>
              </c:extLst>
            </c:dLbl>
            <c:dLbl>
              <c:idx val="1"/>
              <c:layout>
                <c:manualLayout>
                  <c:x val="0.22582725589074826"/>
                  <c:y val="4.707552502452578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ysClr val="windowText" lastClr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defRPr>
                    </a:pPr>
                    <a:r>
                      <a:rPr lang="ru-RU" sz="1200" dirty="0" smtClean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178,3 </a:t>
                    </a:r>
                    <a:r>
                      <a:rPr lang="ru-RU" sz="1200" dirty="0" err="1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млн.руб</a:t>
                    </a:r>
                    <a:endParaRPr lang="ru-RU" sz="1200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endParaRPr>
                  </a:p>
                  <a:p>
                    <a:pPr>
                      <a:defRPr sz="1200" b="1" i="0" u="none" strike="noStrike" kern="1200" baseline="0">
                        <a:solidFill>
                          <a:sysClr val="windowText" lastClr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defRPr>
                    </a:pPr>
                    <a:endParaRPr lang="ru-RU" sz="1200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endParaRPr>
                  </a:p>
                  <a:p>
                    <a:pPr>
                      <a:defRPr sz="1200" b="1" i="0" u="none" strike="noStrike" kern="1200" baseline="0">
                        <a:solidFill>
                          <a:sysClr val="windowText" lastClr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defRPr>
                    </a:pPr>
                    <a:r>
                      <a:rPr lang="ru-RU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 субсидии</a:t>
                    </a:r>
                    <a:r>
                      <a:rPr lang="ru-RU" sz="1200" baseline="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 и субвенции</a:t>
                    </a:r>
                    <a:endParaRPr lang="ru-RU" sz="2000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60F8-4F0E-A67D-47610DA2DB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defRPr>
                </a:pPr>
                <a:endParaRPr lang="ru-RU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собственные доходы </c:v>
                </c:pt>
                <c:pt idx="1">
                  <c:v>безвозмездные поступления в виде субсидий и субвенций </c:v>
                </c:pt>
              </c:strCache>
            </c:strRef>
          </c:cat>
          <c:val>
            <c:numRef>
              <c:f>Лист1!$B$2:$B$3</c:f>
              <c:numCache>
                <c:formatCode>#,##0</c:formatCode>
                <c:ptCount val="2"/>
                <c:pt idx="0">
                  <c:v>173028</c:v>
                </c:pt>
                <c:pt idx="1">
                  <c:v>156596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0F8-4F0E-A67D-47610DA2DB4F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0824645067682482"/>
          <c:y val="4.6856112492235369E-2"/>
          <c:w val="0.5585454305307932"/>
          <c:h val="0.953143887507764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структура расходов бюджета в 2019 году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254000" sx="102000" sy="102000" algn="ctr" rotWithShape="0">
                <a:prstClr val="black">
                  <a:alpha val="2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D9D-4A6D-8411-5C4A0B3E6462}"/>
              </c:ext>
            </c:extLst>
          </c:dPt>
          <c:dPt>
            <c:idx val="1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D9D-4A6D-8411-5C4A0B3E6462}"/>
              </c:ext>
            </c:extLst>
          </c:dPt>
          <c:dPt>
            <c:idx val="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9D9D-4A6D-8411-5C4A0B3E6462}"/>
              </c:ext>
            </c:extLst>
          </c:dPt>
          <c:dPt>
            <c:idx val="3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9D9D-4A6D-8411-5C4A0B3E6462}"/>
              </c:ext>
            </c:extLst>
          </c:dPt>
          <c:dPt>
            <c:idx val="4"/>
            <c:invertIfNegative val="0"/>
            <c:bubble3D val="0"/>
            <c:spPr>
              <a:solidFill>
                <a:srgbClr val="7030A0"/>
              </a:solidFill>
              <a:ln>
                <a:noFill/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9D9D-4A6D-8411-5C4A0B3E6462}"/>
              </c:ext>
            </c:extLst>
          </c:dPt>
          <c:dLbls>
            <c:dLbl>
              <c:idx val="0"/>
              <c:layout>
                <c:manualLayout>
                  <c:x val="0.12826228873730433"/>
                  <c:y val="0.21389238254878337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Содержание и ремонт дорожного хозяйства</a:t>
                    </a:r>
                  </a:p>
                  <a:p>
                    <a:r>
                      <a:rPr lang="ru-RU" sz="1200" dirty="0" smtClean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(81,9 </a:t>
                    </a:r>
                    <a:r>
                      <a:rPr lang="ru-RU" sz="1200" dirty="0" err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млн.руб</a:t>
                    </a:r>
                    <a:r>
                      <a:rPr lang="ru-RU" sz="120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) 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9D9D-4A6D-8411-5C4A0B3E6462}"/>
                </c:ext>
              </c:extLst>
            </c:dLbl>
            <c:dLbl>
              <c:idx val="1"/>
              <c:layout>
                <c:manualLayout>
                  <c:x val="0.39134600751097814"/>
                  <c:y val="0.42663795520161135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Содержание СК «Заря»</a:t>
                    </a:r>
                    <a:endParaRPr lang="ru-RU" sz="1200" dirty="0"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  <a:p>
                    <a:r>
                      <a:rPr lang="ru-RU" sz="1200" dirty="0" smtClean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(12,0 </a:t>
                    </a:r>
                    <a:r>
                      <a:rPr lang="ru-RU" sz="1200" dirty="0" err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млн.руб</a:t>
                    </a:r>
                    <a:r>
                      <a:rPr lang="ru-RU" sz="120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)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9D9D-4A6D-8411-5C4A0B3E6462}"/>
                </c:ext>
              </c:extLst>
            </c:dLbl>
            <c:dLbl>
              <c:idx val="2"/>
              <c:layout>
                <c:manualLayout>
                  <c:x val="-0.34512539149589888"/>
                  <c:y val="-0.34523111998628864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Благоустройство территорий жилой застройки </a:t>
                    </a:r>
                  </a:p>
                  <a:p>
                    <a:r>
                      <a:rPr lang="ru-RU" sz="120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(</a:t>
                    </a:r>
                    <a:r>
                      <a:rPr lang="ru-RU" sz="1200" baseline="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 </a:t>
                    </a:r>
                    <a:r>
                      <a:rPr lang="ru-RU" sz="1200" baseline="0" dirty="0" smtClean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128,3 </a:t>
                    </a:r>
                    <a:r>
                      <a:rPr lang="ru-RU" sz="1200" baseline="0" dirty="0" err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млн.руб</a:t>
                    </a:r>
                    <a:r>
                      <a:rPr lang="ru-RU" sz="1200" baseline="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)</a:t>
                    </a:r>
                    <a:endParaRPr lang="ru-RU" sz="1200" dirty="0"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5-9D9D-4A6D-8411-5C4A0B3E6462}"/>
                </c:ext>
              </c:extLst>
            </c:dLbl>
            <c:dLbl>
              <c:idx val="3"/>
              <c:layout>
                <c:manualLayout>
                  <c:x val="-9.845854707078E-2"/>
                  <c:y val="-0.18864967096740773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Содержание учреждений культуры</a:t>
                    </a:r>
                  </a:p>
                  <a:p>
                    <a:r>
                      <a:rPr lang="ru-RU" sz="120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( </a:t>
                    </a:r>
                    <a:r>
                      <a:rPr lang="ru-RU" sz="1200" dirty="0" smtClean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35,3 </a:t>
                    </a:r>
                    <a:r>
                      <a:rPr lang="ru-RU" sz="1200" dirty="0" err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млн.руб</a:t>
                    </a:r>
                    <a:r>
                      <a:rPr lang="ru-RU" sz="120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)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7-9D9D-4A6D-8411-5C4A0B3E6462}"/>
                </c:ext>
              </c:extLst>
            </c:dLbl>
            <c:dLbl>
              <c:idx val="4"/>
              <c:layout>
                <c:manualLayout>
                  <c:x val="-0.1010026807341971"/>
                  <c:y val="-7.4380597639574789E-2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Ремонт МКД</a:t>
                    </a:r>
                    <a:endParaRPr lang="ru-RU" sz="1200" dirty="0">
                      <a:solidFill>
                        <a:schemeClr val="tx1">
                          <a:lumMod val="50000"/>
                        </a:schemeClr>
                      </a:solidFill>
                    </a:endParaRPr>
                  </a:p>
                  <a:p>
                    <a:r>
                      <a:rPr lang="ru-RU" sz="1200" dirty="0" smtClean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(13,6 </a:t>
                    </a:r>
                    <a:r>
                      <a:rPr lang="ru-RU" sz="1200" dirty="0" err="1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млн.руб</a:t>
                    </a:r>
                    <a:r>
                      <a:rPr lang="ru-RU" sz="1200" dirty="0">
                        <a:solidFill>
                          <a:schemeClr val="tx1">
                            <a:lumMod val="50000"/>
                          </a:schemeClr>
                        </a:solidFill>
                      </a:rPr>
                      <a:t>)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9-9D9D-4A6D-8411-5C4A0B3E6462}"/>
                </c:ext>
              </c:extLst>
            </c:dLbl>
            <c:spPr>
              <a:no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Лист1!$A$2:$A$6</c:f>
              <c:numCache>
                <c:formatCode>0%</c:formatCode>
                <c:ptCount val="5"/>
                <c:pt idx="0">
                  <c:v>0.51</c:v>
                </c:pt>
                <c:pt idx="1">
                  <c:v>0.28999999999999998</c:v>
                </c:pt>
                <c:pt idx="2">
                  <c:v>0.13</c:v>
                </c:pt>
                <c:pt idx="3">
                  <c:v>0.05</c:v>
                </c:pt>
                <c:pt idx="4">
                  <c:v>0.02</c:v>
                </c:pt>
              </c:numCache>
            </c:numRef>
          </c:cat>
          <c:val>
            <c:numRef>
              <c:f>Лист1!$B$2:$B$6</c:f>
              <c:numCache>
                <c:formatCode>#,##0</c:formatCode>
                <c:ptCount val="5"/>
                <c:pt idx="0">
                  <c:v>127996</c:v>
                </c:pt>
                <c:pt idx="1">
                  <c:v>71316</c:v>
                </c:pt>
                <c:pt idx="2">
                  <c:v>33066</c:v>
                </c:pt>
                <c:pt idx="3">
                  <c:v>11808</c:v>
                </c:pt>
                <c:pt idx="4">
                  <c:v>5628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9D9D-4A6D-8411-5C4A0B3E64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13013248"/>
        <c:axId val="213014784"/>
      </c:barChart>
      <c:catAx>
        <c:axId val="213013248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213014784"/>
        <c:crosses val="autoZero"/>
        <c:auto val="1"/>
        <c:lblAlgn val="ctr"/>
        <c:lblOffset val="100"/>
        <c:noMultiLvlLbl val="0"/>
      </c:catAx>
      <c:valAx>
        <c:axId val="213014784"/>
        <c:scaling>
          <c:orientation val="minMax"/>
        </c:scaling>
        <c:delete val="1"/>
        <c:axPos val="l"/>
        <c:numFmt formatCode="#,##0" sourceLinked="1"/>
        <c:majorTickMark val="out"/>
        <c:minorTickMark val="none"/>
        <c:tickLblPos val="nextTo"/>
        <c:crossAx val="213013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gradFill flip="none" rotWithShape="1">
      <a:gsLst>
        <a:gs pos="0">
          <a:schemeClr val="lt1"/>
        </a:gs>
        <a:gs pos="39000">
          <a:schemeClr val="lt1"/>
        </a:gs>
        <a:gs pos="100000">
          <a:schemeClr val="lt1">
            <a:lumMod val="75000"/>
          </a:schemeClr>
        </a:gs>
      </a:gsLst>
      <a:path path="circle">
        <a:fillToRect l="50000" t="-80000" r="50000" b="180000"/>
      </a:path>
      <a:tileRect/>
    </a:gradFill>
    <a:ln w="9525" cap="flat" cmpd="sng" algn="ctr">
      <a:solidFill>
        <a:schemeClr val="dk1">
          <a:lumMod val="25000"/>
          <a:lumOff val="75000"/>
        </a:schemeClr>
      </a:solidFill>
      <a:round/>
    </a:ln>
    <a:effectLst/>
  </c:spPr>
  <c:txPr>
    <a:bodyPr/>
    <a:lstStyle/>
    <a:p>
      <a:pPr>
        <a:defRPr sz="1600"/>
      </a:pPr>
      <a:endParaRPr lang="ru-RU"/>
    </a:p>
  </c:txPr>
  <c:externalData r:id="rId2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B2A3983-99F9-4DF6-9F43-C28B40B79469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39C97C6-F78F-4117-A44D-329F7D2E3739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11657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fld id="{8530193B-564F-4854-8A52-728F3FB19C85}" type="slidenum">
              <a:rPr lang="ru-RU" smtClean="0">
                <a:solidFill>
                  <a:prstClr val="black"/>
                </a:solidFill>
              </a:rPr>
              <a:pPr/>
              <a:t>1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39C97C6-F78F-4117-A44D-329F7D2E3739}" type="slidenum">
              <a:rPr lang="ru-RU" smtClean="0"/>
              <a:t>36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243769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fld id="{8530193B-564F-4854-8A52-728F3FB19C85}" type="slidenum">
              <a:rPr lang="ru-RU" smtClean="0">
                <a:solidFill>
                  <a:prstClr val="black"/>
                </a:solidFill>
              </a:rPr>
              <a:pPr/>
              <a:t>59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720841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964542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170289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Титульны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Рисунок 536">
            <a:extLst>
              <a:ext uri="{FF2B5EF4-FFF2-40B4-BE49-F238E27FC236}">
                <a16:creationId xmlns=""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171316" y="92067"/>
            <a:ext cx="4972687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1037" name="Заголовок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" y="-5208"/>
            <a:ext cx="6067839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734" y="4834788"/>
            <a:ext cx="384333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8523993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Рисунок 536">
            <a:extLst>
              <a:ext uri="{FF2B5EF4-FFF2-40B4-BE49-F238E27FC236}">
                <a16:creationId xmlns=""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171316" y="92067"/>
            <a:ext cx="4972687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1037" name="Заголовок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" y="-5208"/>
            <a:ext cx="6067839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734" y="4834788"/>
            <a:ext cx="384333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1359996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14950" y="0"/>
            <a:ext cx="382905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fld id="{19B51A1E-902D-48AF-9020-955120F399B6}" type="slidenum">
              <a:rPr lang="ru-RU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9" name="Рисунок 8">
            <a:extLst>
              <a:ext uri="{FF2B5EF4-FFF2-40B4-BE49-F238E27FC236}">
                <a16:creationId xmlns=""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25873" y="688677"/>
            <a:ext cx="4208126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77302" y="4834788"/>
            <a:ext cx="2729139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8892534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382905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fld id="{19B51A1E-902D-48AF-9020-955120F399B6}" type="slidenum">
              <a:rPr lang="ru-RU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2351" y="4834788"/>
            <a:ext cx="2729139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  <p:sp>
        <p:nvSpPr>
          <p:cNvPr id="7" name="Рисунок 6">
            <a:extLst>
              <a:ext uri="{FF2B5EF4-FFF2-40B4-BE49-F238E27FC236}">
                <a16:creationId xmlns=""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933003" y="427532"/>
            <a:ext cx="5124596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175346969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24000" y="1656000"/>
            <a:ext cx="4104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7627" y="432000"/>
            <a:ext cx="4040375" cy="695740"/>
          </a:xfrm>
        </p:spPr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1" name="Прямоугольник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324001" y="432000"/>
            <a:ext cx="63626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12" name="Подзаголовок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23852" y="1260000"/>
            <a:ext cx="4104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=""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015595" y="144592"/>
            <a:ext cx="3457576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11410936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725065" y="1656000"/>
            <a:ext cx="4104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88693" y="432000"/>
            <a:ext cx="4040375" cy="695740"/>
          </a:xfrm>
        </p:spPr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724918" y="1260000"/>
            <a:ext cx="4104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725067" y="432000"/>
            <a:ext cx="63626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14" name="Рисунок 13">
            <a:extLst>
              <a:ext uri="{FF2B5EF4-FFF2-40B4-BE49-F238E27FC236}">
                <a16:creationId xmlns=""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98574" y="656556"/>
            <a:ext cx="3736054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7983294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равнение слева, заполнитель 1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4000" y="1344711"/>
            <a:ext cx="4104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 smtClean="0"/>
              <a:t>Образец текста</a:t>
            </a:r>
          </a:p>
        </p:txBody>
      </p:sp>
      <p:sp>
        <p:nvSpPr>
          <p:cNvPr id="4" name="Объект 2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24000" y="1921682"/>
            <a:ext cx="4104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1" name="Номер слайда 10">
            <a:extLst>
              <a:ext uri="{FF2B5EF4-FFF2-40B4-BE49-F238E27FC236}">
                <a16:creationId xmlns=""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3" name="Прямоугольник 12">
            <a:extLst>
              <a:ext uri="{FF2B5EF4-FFF2-40B4-BE49-F238E27FC236}">
                <a16:creationId xmlns=""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324001" y="432000"/>
            <a:ext cx="63626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14" name="Текст 4">
            <a:extLst>
              <a:ext uri="{FF2B5EF4-FFF2-40B4-BE49-F238E27FC236}">
                <a16:creationId xmlns=""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716002" y="1344711"/>
            <a:ext cx="4112997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ru-RU" noProof="0" smtClean="0"/>
              <a:t>Образец текста</a:t>
            </a:r>
          </a:p>
        </p:txBody>
      </p:sp>
      <p:sp>
        <p:nvSpPr>
          <p:cNvPr id="16" name="Объект 5">
            <a:extLst>
              <a:ext uri="{FF2B5EF4-FFF2-40B4-BE49-F238E27FC236}">
                <a16:creationId xmlns=""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716002" y="1921683"/>
            <a:ext cx="4112997" cy="4198318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95184468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дпись большой фотографи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8" name="Объект 2">
            <a:extLst>
              <a:ext uri="{FF2B5EF4-FFF2-40B4-BE49-F238E27FC236}">
                <a16:creationId xmlns=""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24000" y="5231744"/>
            <a:ext cx="4104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</p:spTree>
    <p:extLst>
      <p:ext uri="{BB962C8B-B14F-4D97-AF65-F5344CB8AC3E}">
        <p14:creationId xmlns:p14="http://schemas.microsoft.com/office/powerpoint/2010/main" val="8065867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215284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Большое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=""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9144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24000" y="5231744"/>
            <a:ext cx="4104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Добавить нижний колонтитул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8672159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пасибо!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Рисунок 685">
            <a:extLst>
              <a:ext uri="{FF2B5EF4-FFF2-40B4-BE49-F238E27FC236}">
                <a16:creationId xmlns=""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186423" y="617829"/>
            <a:ext cx="4669508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382905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/>
              <a:t>Спасибо!</a:t>
            </a:r>
          </a:p>
        </p:txBody>
      </p:sp>
      <p:sp>
        <p:nvSpPr>
          <p:cNvPr id="7" name="Текст 5">
            <a:extLst>
              <a:ext uri="{FF2B5EF4-FFF2-40B4-BE49-F238E27FC236}">
                <a16:creationId xmlns=""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77201" y="4807513"/>
            <a:ext cx="2401032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Полное имя</a:t>
            </a:r>
          </a:p>
        </p:txBody>
      </p:sp>
      <p:sp>
        <p:nvSpPr>
          <p:cNvPr id="8" name="Текст 6">
            <a:extLst>
              <a:ext uri="{FF2B5EF4-FFF2-40B4-BE49-F238E27FC236}">
                <a16:creationId xmlns=""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77201" y="5185801"/>
            <a:ext cx="2401032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Номер телефона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=""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77201" y="5564089"/>
            <a:ext cx="2401032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Электронная почта или контакт в социальной сети</a:t>
            </a:r>
          </a:p>
        </p:txBody>
      </p:sp>
      <p:sp>
        <p:nvSpPr>
          <p:cNvPr id="10" name="Текст 8">
            <a:extLst>
              <a:ext uri="{FF2B5EF4-FFF2-40B4-BE49-F238E27FC236}">
                <a16:creationId xmlns=""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77201" y="5941307"/>
            <a:ext cx="2401032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Веб-сайт компании</a:t>
            </a:r>
          </a:p>
        </p:txBody>
      </p:sp>
      <p:sp>
        <p:nvSpPr>
          <p:cNvPr id="100" name="Полилиния: Фигура 99">
            <a:extLst>
              <a:ext uri="{FF2B5EF4-FFF2-40B4-BE49-F238E27FC236}">
                <a16:creationId xmlns=""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6795639" y="6152514"/>
            <a:ext cx="183437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7395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4000" y="1361872"/>
            <a:ext cx="8505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=""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324001" y="432000"/>
            <a:ext cx="63626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70155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 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24000" y="1361872"/>
            <a:ext cx="4104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324001" y="432000"/>
            <a:ext cx="63626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12" name="Объект 3">
            <a:extLst>
              <a:ext uri="{FF2B5EF4-FFF2-40B4-BE49-F238E27FC236}">
                <a16:creationId xmlns=""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2" y="1361873"/>
            <a:ext cx="4199849" cy="4758128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85393491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толбец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4000" y="1656000"/>
            <a:ext cx="27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226162" y="1656000"/>
            <a:ext cx="270033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1" name="Текст 5">
            <a:extLst>
              <a:ext uri="{FF2B5EF4-FFF2-40B4-BE49-F238E27FC236}">
                <a16:creationId xmlns=""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28662" y="1656000"/>
            <a:ext cx="270033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fld id="{19B51A1E-902D-48AF-9020-955120F399B6}" type="slidenum">
              <a:rPr lang="ru-RU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7" name="Заголовок 6">
            <a:extLst>
              <a:ext uri="{FF2B5EF4-FFF2-40B4-BE49-F238E27FC236}">
                <a16:creationId xmlns=""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324001" y="432000"/>
            <a:ext cx="63626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12" name="Подзаголовок 2">
            <a:extLst>
              <a:ext uri="{FF2B5EF4-FFF2-40B4-BE49-F238E27FC236}">
                <a16:creationId xmlns=""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23852" y="1260000"/>
            <a:ext cx="8504635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169366696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 столбцо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4000" y="1656000"/>
            <a:ext cx="162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044811" y="1656000"/>
            <a:ext cx="1620441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3" name="Текст 5">
            <a:extLst>
              <a:ext uri="{FF2B5EF4-FFF2-40B4-BE49-F238E27FC236}">
                <a16:creationId xmlns=""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766061" y="1656000"/>
            <a:ext cx="1620441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5" name="Текст 6">
            <a:extLst>
              <a:ext uri="{FF2B5EF4-FFF2-40B4-BE49-F238E27FC236}">
                <a16:creationId xmlns=""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487311" y="1656000"/>
            <a:ext cx="1620441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7" name="Текст 7">
            <a:extLst>
              <a:ext uri="{FF2B5EF4-FFF2-40B4-BE49-F238E27FC236}">
                <a16:creationId xmlns=""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208561" y="1656000"/>
            <a:ext cx="1620441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2" name="Прямоугольник 11">
            <a:extLst>
              <a:ext uri="{FF2B5EF4-FFF2-40B4-BE49-F238E27FC236}">
                <a16:creationId xmlns=""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324001" y="432000"/>
            <a:ext cx="63626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16" name="Подзаголовок 2">
            <a:extLst>
              <a:ext uri="{FF2B5EF4-FFF2-40B4-BE49-F238E27FC236}">
                <a16:creationId xmlns=""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23852" y="1260000"/>
            <a:ext cx="8504635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26658288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Заголовок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" y="-5208"/>
            <a:ext cx="6067839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734" y="4834788"/>
            <a:ext cx="384333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4796040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14950" y="0"/>
            <a:ext cx="382905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fld id="{19B51A1E-902D-48AF-9020-955120F399B6}" type="slidenum">
              <a:rPr lang="ru-RU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77302" y="4834788"/>
            <a:ext cx="2729139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  <p:sp>
        <p:nvSpPr>
          <p:cNvPr id="8" name="Полилиния: Фигура 7">
            <a:extLst>
              <a:ext uri="{FF2B5EF4-FFF2-40B4-BE49-F238E27FC236}">
                <a16:creationId xmlns=""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825873" y="688675"/>
            <a:ext cx="4208126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31901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=""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=""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324001" y="432000"/>
            <a:ext cx="63626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19852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Добавление нижнего колонтитула</a:t>
            </a:r>
          </a:p>
        </p:txBody>
      </p:sp>
      <p:sp>
        <p:nvSpPr>
          <p:cNvPr id="5" name="Прямоугольник 4">
            <a:extLst>
              <a:ext uri="{FF2B5EF4-FFF2-40B4-BE49-F238E27FC236}">
                <a16:creationId xmlns=""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1" y="432000"/>
            <a:ext cx="63626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63631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533739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739666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569646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246311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388018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2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735877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411043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6F757A-E300-4BB8-8D06-E9A1251BB6DD}" type="datetimeFigureOut">
              <a:rPr lang="ru-RU" smtClean="0"/>
              <a:t>пн 20.03.23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77A732-B184-4892-807E-6EC06B0822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540685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78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7627" y="432000"/>
            <a:ext cx="8441374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4000" y="1656000"/>
            <a:ext cx="8505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4000" y="6356355"/>
            <a:ext cx="30861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ru-RU">
                <a:solidFill>
                  <a:prstClr val="black">
                    <a:lumMod val="50000"/>
                    <a:lumOff val="50000"/>
                  </a:prstClr>
                </a:solidFill>
              </a:rPr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79671" y="6356355"/>
            <a:ext cx="277931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ru-RU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36B8C04E-47A8-436C-8075-09BCDE2AF890}"/>
              </a:ext>
            </a:extLst>
          </p:cNvPr>
          <p:cNvSpPr/>
          <p:nvPr/>
        </p:nvSpPr>
        <p:spPr>
          <a:xfrm>
            <a:off x="9109713" y="6355370"/>
            <a:ext cx="3428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11" name="Надпись 10">
            <a:extLst>
              <a:ext uri="{FF2B5EF4-FFF2-40B4-BE49-F238E27FC236}">
                <a16:creationId xmlns="" xmlns:a16="http://schemas.microsoft.com/office/drawing/2014/main" id="{2262F990-32B4-4534-8176-D35ECAB7B9D4}"/>
              </a:ext>
            </a:extLst>
          </p:cNvPr>
          <p:cNvSpPr txBox="1"/>
          <p:nvPr/>
        </p:nvSpPr>
        <p:spPr>
          <a:xfrm>
            <a:off x="3521870" y="6328048"/>
            <a:ext cx="2100261" cy="539942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ru-RU" b="1">
                <a:solidFill>
                  <a:srgbClr val="029B2D"/>
                </a:solidFill>
                <a:latin typeface="Garamond" panose="02020404030301010803" pitchFamily="18" charset="0"/>
              </a:rPr>
              <a:t>ЛУЧШЕЕ </a:t>
            </a:r>
            <a:r>
              <a:rPr lang="ru-RU" i="1">
                <a:solidFill>
                  <a:srgbClr val="029B2D"/>
                </a:solidFill>
                <a:latin typeface="Garamond" panose="02020404030301010803" pitchFamily="18" charset="0"/>
              </a:rPr>
              <a:t>для вас</a:t>
            </a:r>
            <a:br>
              <a:rPr lang="ru-RU" i="1">
                <a:solidFill>
                  <a:srgbClr val="029B2D"/>
                </a:solidFill>
                <a:latin typeface="Garamond" panose="02020404030301010803" pitchFamily="18" charset="0"/>
              </a:rPr>
            </a:br>
            <a:r>
              <a:rPr lang="ru-RU" sz="700" spc="200">
                <a:solidFill>
                  <a:prstClr val="black">
                    <a:lumMod val="75000"/>
                    <a:lumOff val="25000"/>
                  </a:prstClr>
                </a:solidFill>
              </a:rPr>
              <a:t>КОМПАНИЯ, ЗАНИМАЮЩАЯСЯ ОРГАНИЧЕСКОЙ ПРОДУКЦИЕЙ</a:t>
            </a:r>
            <a:endParaRPr lang="ru-RU" spc="2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081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5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0.jpeg"/><Relationship Id="rId5" Type="http://schemas.openxmlformats.org/officeDocument/2006/relationships/image" Target="../media/image49.JPG"/><Relationship Id="rId4" Type="http://schemas.openxmlformats.org/officeDocument/2006/relationships/image" Target="../media/image48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3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6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7" Type="http://schemas.openxmlformats.org/officeDocument/2006/relationships/image" Target="../media/image69.jpe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8.jpeg"/><Relationship Id="rId5" Type="http://schemas.openxmlformats.org/officeDocument/2006/relationships/image" Target="../media/image67.jpeg"/><Relationship Id="rId4" Type="http://schemas.openxmlformats.org/officeDocument/2006/relationships/image" Target="../media/image66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7" Type="http://schemas.openxmlformats.org/officeDocument/2006/relationships/image" Target="../media/image75.jpeg"/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4.jpeg"/><Relationship Id="rId5" Type="http://schemas.openxmlformats.org/officeDocument/2006/relationships/image" Target="../media/image73.jpeg"/><Relationship Id="rId4" Type="http://schemas.openxmlformats.org/officeDocument/2006/relationships/image" Target="../media/image72.jpe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jp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G"/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3.jpeg"/><Relationship Id="rId4" Type="http://schemas.openxmlformats.org/officeDocument/2006/relationships/image" Target="../media/image82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7.jpeg"/><Relationship Id="rId4" Type="http://schemas.openxmlformats.org/officeDocument/2006/relationships/image" Target="../media/image86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7" Type="http://schemas.openxmlformats.org/officeDocument/2006/relationships/image" Target="../media/image93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7.png"/><Relationship Id="rId4" Type="http://schemas.openxmlformats.org/officeDocument/2006/relationships/image" Target="../media/image9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1.jpeg"/><Relationship Id="rId4" Type="http://schemas.openxmlformats.org/officeDocument/2006/relationships/image" Target="../media/image100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eg"/><Relationship Id="rId7" Type="http://schemas.openxmlformats.org/officeDocument/2006/relationships/image" Target="../media/image107.jpe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6.jpeg"/><Relationship Id="rId5" Type="http://schemas.openxmlformats.org/officeDocument/2006/relationships/image" Target="../media/image105.jpeg"/><Relationship Id="rId4" Type="http://schemas.openxmlformats.org/officeDocument/2006/relationships/image" Target="../media/image104.jpe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2.jpeg"/><Relationship Id="rId4" Type="http://schemas.openxmlformats.org/officeDocument/2006/relationships/image" Target="../media/image111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2" Type="http://schemas.openxmlformats.org/officeDocument/2006/relationships/image" Target="../media/image11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6.jpeg"/><Relationship Id="rId4" Type="http://schemas.openxmlformats.org/officeDocument/2006/relationships/image" Target="../media/image115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eg"/><Relationship Id="rId2" Type="http://schemas.openxmlformats.org/officeDocument/2006/relationships/image" Target="../media/image117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0.jpeg"/><Relationship Id="rId4" Type="http://schemas.openxmlformats.org/officeDocument/2006/relationships/image" Target="../media/image119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jpe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jpeg"/><Relationship Id="rId5" Type="http://schemas.openxmlformats.org/officeDocument/2006/relationships/image" Target="../media/image10.jpeg"/><Relationship Id="rId10" Type="http://schemas.openxmlformats.org/officeDocument/2006/relationships/image" Target="../media/image15.jpeg"/><Relationship Id="rId4" Type="http://schemas.openxmlformats.org/officeDocument/2006/relationships/image" Target="../media/image9.jpeg"/><Relationship Id="rId9" Type="http://schemas.openxmlformats.org/officeDocument/2006/relationships/image" Target="../media/image14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jpeg"/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7.jpeg"/><Relationship Id="rId5" Type="http://schemas.openxmlformats.org/officeDocument/2006/relationships/image" Target="../media/image126.jpeg"/><Relationship Id="rId4" Type="http://schemas.openxmlformats.org/officeDocument/2006/relationships/image" Target="../media/image125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image" Target="../media/image12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2.jpeg"/><Relationship Id="rId5" Type="http://schemas.openxmlformats.org/officeDocument/2006/relationships/image" Target="../media/image131.jpeg"/><Relationship Id="rId4" Type="http://schemas.openxmlformats.org/officeDocument/2006/relationships/image" Target="../media/image130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jpe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6.png"/><Relationship Id="rId4" Type="http://schemas.openxmlformats.org/officeDocument/2006/relationships/image" Target="../media/image135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jpeg"/><Relationship Id="rId2" Type="http://schemas.openxmlformats.org/officeDocument/2006/relationships/image" Target="../media/image13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9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tiff"/><Relationship Id="rId2" Type="http://schemas.openxmlformats.org/officeDocument/2006/relationships/image" Target="../media/image140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3.jpeg"/><Relationship Id="rId4" Type="http://schemas.openxmlformats.org/officeDocument/2006/relationships/image" Target="../media/image142.jpe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jpeg"/><Relationship Id="rId2" Type="http://schemas.openxmlformats.org/officeDocument/2006/relationships/image" Target="../media/image145.jpe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jpeg"/><Relationship Id="rId2" Type="http://schemas.openxmlformats.org/officeDocument/2006/relationships/image" Target="../media/image147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0.jpeg"/><Relationship Id="rId4" Type="http://schemas.openxmlformats.org/officeDocument/2006/relationships/image" Target="../media/image149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jpeg"/><Relationship Id="rId2" Type="http://schemas.openxmlformats.org/officeDocument/2006/relationships/image" Target="../media/image15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5.jpeg"/><Relationship Id="rId5" Type="http://schemas.openxmlformats.org/officeDocument/2006/relationships/image" Target="../media/image154.jpeg"/><Relationship Id="rId4" Type="http://schemas.openxmlformats.org/officeDocument/2006/relationships/image" Target="../media/image153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jpeg"/><Relationship Id="rId2" Type="http://schemas.openxmlformats.org/officeDocument/2006/relationships/image" Target="../media/image15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8.jpe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9.jpe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jpeg"/><Relationship Id="rId2" Type="http://schemas.openxmlformats.org/officeDocument/2006/relationships/image" Target="../media/image16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4.jpeg"/><Relationship Id="rId5" Type="http://schemas.openxmlformats.org/officeDocument/2006/relationships/image" Target="../media/image163.jpeg"/><Relationship Id="rId4" Type="http://schemas.openxmlformats.org/officeDocument/2006/relationships/image" Target="../media/image162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jpeg"/><Relationship Id="rId2" Type="http://schemas.openxmlformats.org/officeDocument/2006/relationships/image" Target="../media/image16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8.jpeg"/><Relationship Id="rId4" Type="http://schemas.openxmlformats.org/officeDocument/2006/relationships/image" Target="../media/image167.jpe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9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jpeg"/><Relationship Id="rId2" Type="http://schemas.openxmlformats.org/officeDocument/2006/relationships/image" Target="../media/image170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3.jpeg"/><Relationship Id="rId4" Type="http://schemas.openxmlformats.org/officeDocument/2006/relationships/image" Target="../media/image172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jpeg"/><Relationship Id="rId2" Type="http://schemas.openxmlformats.org/officeDocument/2006/relationships/image" Target="../media/image174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7.jpeg"/><Relationship Id="rId4" Type="http://schemas.openxmlformats.org/officeDocument/2006/relationships/image" Target="../media/image176.jpe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7" Type="http://schemas.openxmlformats.org/officeDocument/2006/relationships/image" Target="../media/image35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jpeg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Прямая соединительная линия 7" descr="Разделитель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54736" y="1283791"/>
            <a:ext cx="28302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Рисунок 10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55" y="70306"/>
            <a:ext cx="6144736" cy="6791427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sp>
        <p:nvSpPr>
          <p:cNvPr id="4" name="TextBox 3"/>
          <p:cNvSpPr txBox="1"/>
          <p:nvPr/>
        </p:nvSpPr>
        <p:spPr>
          <a:xfrm>
            <a:off x="4861279" y="2887682"/>
            <a:ext cx="4466287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Итоги </a:t>
            </a:r>
          </a:p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социально-экономического </a:t>
            </a:r>
          </a:p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развития</a:t>
            </a:r>
          </a:p>
          <a:p>
            <a:pPr algn="ctr"/>
            <a:r>
              <a:rPr lang="ru-RU" sz="36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п</a:t>
            </a:r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оселения Щаповское </a:t>
            </a:r>
          </a:p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в городе Москве </a:t>
            </a:r>
          </a:p>
          <a:p>
            <a:pPr algn="ctr"/>
            <a:endParaRPr lang="ru-RU" sz="3600" i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в 2022 году </a:t>
            </a:r>
            <a:endParaRPr lang="ru-RU" sz="3600" i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pic>
        <p:nvPicPr>
          <p:cNvPr id="1026" name="Picture 2" descr="https://www.imgonline.com.ua/result_img/imgonline-com-ua-Color-filter-one-tone-TizEiGM5RsXV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5950" y="260649"/>
            <a:ext cx="634412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s://www.imgonline.com.ua/result_img/imgonline-com-ua-Color-filter-one-tone-IqqJppsoZyUd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7" y="201239"/>
            <a:ext cx="880078" cy="851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30681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0" name="Picture 4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5" r="6312" b="23174"/>
          <a:stretch/>
        </p:blipFill>
        <p:spPr bwMode="auto">
          <a:xfrm>
            <a:off x="5492252" y="3227467"/>
            <a:ext cx="3486495" cy="16498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2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16" y="105981"/>
            <a:ext cx="4608512" cy="3071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3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16" y="3227466"/>
            <a:ext cx="5339472" cy="35582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4" name="Picture 8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015" b="8122"/>
          <a:stretch/>
        </p:blipFill>
        <p:spPr bwMode="auto">
          <a:xfrm>
            <a:off x="4716018" y="105981"/>
            <a:ext cx="4262731" cy="30711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5" name="Picture 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2252" y="4877311"/>
            <a:ext cx="3486495" cy="1961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5988782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63799401-5412-490C-AFE3-8A72C0F79DB5}"/>
              </a:ext>
            </a:extLst>
          </p:cNvPr>
          <p:cNvSpPr txBox="1"/>
          <p:nvPr/>
        </p:nvSpPr>
        <p:spPr>
          <a:xfrm>
            <a:off x="64643" y="116632"/>
            <a:ext cx="3293269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Всего поступило </a:t>
            </a:r>
            <a:r>
              <a:rPr lang="ru-RU" sz="1800" b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1</a:t>
            </a:r>
            <a:r>
              <a:rPr lang="en-US" sz="1800" b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150</a:t>
            </a:r>
            <a:r>
              <a:rPr lang="ru-RU" sz="1800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обращений </a:t>
            </a:r>
          </a:p>
          <a:p>
            <a:pPr algn="ctr"/>
            <a:endParaRPr lang="ru-RU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ctr"/>
            <a:r>
              <a:rPr lang="ru-R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Из них – </a:t>
            </a:r>
            <a:r>
              <a:rPr lang="en-US" sz="1800" b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759</a:t>
            </a:r>
            <a:r>
              <a:rPr lang="ru-RU" sz="1800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обращени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й</a:t>
            </a:r>
            <a:r>
              <a:rPr lang="ru-RU" sz="1800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напрямую в администрацию</a:t>
            </a:r>
          </a:p>
          <a:p>
            <a:pPr algn="ctr"/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ctr"/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391</a:t>
            </a:r>
            <a:r>
              <a:rPr lang="ru-RU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из других организаций </a:t>
            </a:r>
            <a:endParaRPr lang="ru-RU" dirty="0" smtClean="0"/>
          </a:p>
          <a:p>
            <a:pPr algn="ctr"/>
            <a:endParaRPr lang="ru-RU" sz="1800" b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xmlns="" id="{DCD8D14C-3646-4EEB-9AB5-F4E793C714FD}"/>
              </a:ext>
            </a:extLst>
          </p:cNvPr>
          <p:cNvSpPr/>
          <p:nvPr/>
        </p:nvSpPr>
        <p:spPr>
          <a:xfrm>
            <a:off x="107504" y="116632"/>
            <a:ext cx="3207544" cy="20193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xmlns="" id="{77239829-B4F2-4D4D-B038-FD1E1DA1242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094" b="21906"/>
          <a:stretch/>
        </p:blipFill>
        <p:spPr>
          <a:xfrm>
            <a:off x="3814343" y="280258"/>
            <a:ext cx="2729508" cy="1610411"/>
          </a:xfrm>
          <a:prstGeom prst="rect">
            <a:avLst/>
          </a:prstGeom>
        </p:spPr>
      </p:pic>
      <p:pic>
        <p:nvPicPr>
          <p:cNvPr id="15" name="Рисунок 14">
            <a:extLst>
              <a:ext uri="{FF2B5EF4-FFF2-40B4-BE49-F238E27FC236}">
                <a16:creationId xmlns:a16="http://schemas.microsoft.com/office/drawing/2014/main" xmlns="" id="{7EE6B9BC-37BF-49D6-B9FC-80BFFBA20CC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256" y="523081"/>
            <a:ext cx="1905000" cy="1495425"/>
          </a:xfrm>
          <a:prstGeom prst="rect">
            <a:avLst/>
          </a:prstGeom>
        </p:spPr>
      </p:pic>
      <p:graphicFrame>
        <p:nvGraphicFramePr>
          <p:cNvPr id="7" name="Диаграмма 6"/>
          <p:cNvGraphicFramePr/>
          <p:nvPr>
            <p:extLst>
              <p:ext uri="{D42A27DB-BD31-4B8C-83A1-F6EECF244321}">
                <p14:modId xmlns:p14="http://schemas.microsoft.com/office/powerpoint/2010/main" val="2629527590"/>
              </p:ext>
            </p:extLst>
          </p:nvPr>
        </p:nvGraphicFramePr>
        <p:xfrm>
          <a:off x="107505" y="2204868"/>
          <a:ext cx="9001000" cy="46269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4616789" y="1286818"/>
            <a:ext cx="17262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229 обращений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70859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22">
            <a:extLst>
              <a:ext uri="{FF2B5EF4-FFF2-40B4-BE49-F238E27FC236}">
                <a16:creationId xmlns:a16="http://schemas.microsoft.com/office/drawing/2014/main" xmlns="" id="{E0BABC2A-87BB-411D-A062-F12BCD0B22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33220608"/>
              </p:ext>
            </p:extLst>
          </p:nvPr>
        </p:nvGraphicFramePr>
        <p:xfrm>
          <a:off x="31643" y="0"/>
          <a:ext cx="4828389" cy="37890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Диаграмма 2">
            <a:extLst>
              <a:ext uri="{FF2B5EF4-FFF2-40B4-BE49-F238E27FC236}">
                <a16:creationId xmlns:a16="http://schemas.microsoft.com/office/drawing/2014/main" xmlns="" id="{C76723D7-ED2C-449A-BC96-48F1B1DAF8B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9368227"/>
              </p:ext>
            </p:extLst>
          </p:nvPr>
        </p:nvGraphicFramePr>
        <p:xfrm>
          <a:off x="126574" y="3934965"/>
          <a:ext cx="8909924" cy="27239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3654963" y="3280114"/>
            <a:ext cx="52565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Бюджет поселения исполнен по расходам </a:t>
            </a:r>
            <a:b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в сумме 373,0 млн. рублей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299897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79512" y="650995"/>
            <a:ext cx="9050106" cy="3477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382</a:t>
            </a:r>
            <a:r>
              <a:rPr lang="ru-RU" sz="2000" dirty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муниципальных </a:t>
            </a:r>
            <a:r>
              <a:rPr lang="ru-RU" sz="2000" b="1" dirty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жилых</a:t>
            </a:r>
            <a:r>
              <a:rPr lang="ru-RU" sz="2000" dirty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помещений</a:t>
            </a:r>
          </a:p>
          <a:p>
            <a:endParaRPr lang="ru-RU" sz="2000" dirty="0" smtClean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endParaRPr>
          </a:p>
          <a:p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ru-RU" sz="2000" b="1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7</a:t>
            </a:r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муниципальных </a:t>
            </a:r>
            <a:r>
              <a:rPr lang="ru-RU" sz="2000" b="1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нежилых</a:t>
            </a:r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помещений</a:t>
            </a:r>
          </a:p>
          <a:p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/>
            </a:r>
            <a:b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</a:br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выявлено </a:t>
            </a:r>
            <a:r>
              <a:rPr lang="ru-RU" sz="2000" b="1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20</a:t>
            </a:r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самовольных некапитальных строений</a:t>
            </a:r>
          </a:p>
          <a:p>
            <a:endParaRPr lang="ru-RU" sz="2000" dirty="0" smtClean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endParaRPr>
          </a:p>
          <a:p>
            <a:r>
              <a:rPr lang="ru-RU" sz="2000" b="1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5150</a:t>
            </a:r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запросов в </a:t>
            </a:r>
            <a:r>
              <a:rPr lang="ru-RU" sz="2000" dirty="0" err="1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Росреестр</a:t>
            </a:r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</a:t>
            </a:r>
          </a:p>
          <a:p>
            <a:endParaRPr lang="ru-RU" sz="2000" dirty="0" smtClean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endParaRPr>
          </a:p>
          <a:p>
            <a:r>
              <a:rPr lang="ru-RU" sz="2000" b="1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980</a:t>
            </a:r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 выписок из домовых книг</a:t>
            </a:r>
          </a:p>
          <a:p>
            <a:endParaRPr lang="ru-RU" sz="2000" dirty="0" smtClean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endParaRPr>
          </a:p>
          <a:p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подготовлены документы по регистрации по месту жительства для </a:t>
            </a:r>
            <a:r>
              <a:rPr lang="ru-RU" sz="2000" b="1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1120 </a:t>
            </a:r>
            <a:r>
              <a:rPr lang="ru-RU" sz="2000" dirty="0" smtClean="0">
                <a:latin typeface="Times New Roman" panose="02020603050405020304" pitchFamily="18" charset="0"/>
                <a:ea typeface="Verdana" panose="020B0604030504040204" pitchFamily="34" charset="0"/>
                <a:cs typeface="Times New Roman" panose="02020603050405020304" pitchFamily="18" charset="0"/>
              </a:rPr>
              <a:t>граждан</a:t>
            </a:r>
            <a:endParaRPr lang="ru-RU" sz="2000" dirty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715429" y="4664"/>
            <a:ext cx="58431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36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Муниципальное имущество</a:t>
            </a:r>
            <a:endParaRPr lang="ru-RU" sz="36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23476" y="4365108"/>
            <a:ext cx="86270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Адресно-инвестиционная программа </a:t>
            </a:r>
            <a:r>
              <a:rPr lang="ru-RU" sz="2400" i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г.Москвы</a:t>
            </a:r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 на 2022-2024 </a:t>
            </a:r>
            <a:r>
              <a:rPr lang="ru-RU" sz="2400" i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гг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129996" y="5085188"/>
            <a:ext cx="8820523" cy="11182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ru-RU" sz="2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С</a:t>
            </a:r>
            <a:r>
              <a:rPr lang="ru-RU" sz="20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троительство здания Детской школы искусств «Гармония»</a:t>
            </a:r>
          </a:p>
          <a:p>
            <a:pPr marL="285750" indent="-285750" algn="just">
              <a:lnSpc>
                <a:spcPct val="150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ru-RU" sz="20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Строительство Московского Мемориального комплекса </a:t>
            </a:r>
            <a:endParaRPr lang="ru-RU" dirty="0" smtClean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521488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 descr="blob:https://web.whatsapp.com/dfbb9e10-acef-4861-9621-d84f6d0e069d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704" y="32346"/>
            <a:ext cx="4266280" cy="27868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99" name="Picture 7" descr="C:\Users\e.truhova\Downloads\WhatsApp Image 2022-11-21 at 08.26.44 (3).jpe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624"/>
          <a:stretch/>
        </p:blipFill>
        <p:spPr bwMode="auto">
          <a:xfrm>
            <a:off x="4606388" y="32346"/>
            <a:ext cx="4427985" cy="2786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01" name="Picture 9" descr="C:\Users\e.truhova\Downloads\WhatsApp Image 2022-11-21 at 08.26.44.jpe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04" t="36043" r="13006"/>
          <a:stretch/>
        </p:blipFill>
        <p:spPr bwMode="auto">
          <a:xfrm>
            <a:off x="155575" y="2924944"/>
            <a:ext cx="8873184" cy="39025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6300194" y="2924944"/>
            <a:ext cx="27285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>
                <a:solidFill>
                  <a:schemeClr val="bg1"/>
                </a:solidFill>
              </a:rPr>
              <a:t>Амбулатория </a:t>
            </a:r>
            <a:r>
              <a:rPr lang="ru-RU" b="1" dirty="0" err="1" smtClean="0">
                <a:solidFill>
                  <a:schemeClr val="bg1"/>
                </a:solidFill>
              </a:rPr>
              <a:t>п.Курилово</a:t>
            </a:r>
            <a:endParaRPr lang="ru-RU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57932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>
            <a:extLst>
              <a:ext uri="{FF2B5EF4-FFF2-40B4-BE49-F238E27FC236}">
                <a16:creationId xmlns:a16="http://schemas.microsoft.com/office/drawing/2014/main" xmlns="" id="{F30FBDC4-D5FB-4B9F-8117-D1E76911D4B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07" r="12578"/>
          <a:stretch/>
        </p:blipFill>
        <p:spPr>
          <a:xfrm>
            <a:off x="74681" y="116631"/>
            <a:ext cx="2841136" cy="2853647"/>
          </a:xfrm>
          <a:prstGeom prst="rect">
            <a:avLst/>
          </a:prstGeom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xmlns="" id="{F9066D44-E0A8-45EE-BE28-5B1CAA9918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1423" y="116633"/>
            <a:ext cx="2971623" cy="2854991"/>
          </a:xfrm>
          <a:prstGeom prst="rect">
            <a:avLst/>
          </a:prstGeom>
        </p:spPr>
      </p:pic>
      <p:pic>
        <p:nvPicPr>
          <p:cNvPr id="4" name="Рисунок 3">
            <a:extLst>
              <a:ext uri="{FF2B5EF4-FFF2-40B4-BE49-F238E27FC236}">
                <a16:creationId xmlns:a16="http://schemas.microsoft.com/office/drawing/2014/main" xmlns="" id="{5DF3DCA1-3A20-4360-8669-598CBD88300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1455" y="116631"/>
            <a:ext cx="3037534" cy="2853648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xmlns="" id="{5F7F86BA-9042-4CD4-AF4C-91EE512D29C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3570" y="3117992"/>
            <a:ext cx="4508547" cy="3615805"/>
          </a:xfrm>
          <a:prstGeom prst="rect">
            <a:avLst/>
          </a:prstGeom>
        </p:spPr>
      </p:pic>
      <p:pic>
        <p:nvPicPr>
          <p:cNvPr id="1026" name="Picture 2" descr="C:\Users\e.truhova\Downloads\WhatsApp Image 2023-03-10 at 09.12.47.jpe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81" y="3098385"/>
            <a:ext cx="4392555" cy="3630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1680893" y="188640"/>
            <a:ext cx="11801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 smtClean="0"/>
              <a:t>п.Щапово</a:t>
            </a:r>
            <a:endParaRPr lang="ru-RU" b="1" dirty="0"/>
          </a:p>
        </p:txBody>
      </p:sp>
    </p:spTree>
    <p:extLst>
      <p:ext uri="{BB962C8B-B14F-4D97-AF65-F5344CB8AC3E}">
        <p14:creationId xmlns:p14="http://schemas.microsoft.com/office/powerpoint/2010/main" val="224607796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Users\e.truhova\Downloads\благоустройство\photo_5336973362292965671_y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88" r="5113"/>
          <a:stretch/>
        </p:blipFill>
        <p:spPr bwMode="auto">
          <a:xfrm>
            <a:off x="11017" y="0"/>
            <a:ext cx="4120310" cy="26189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C:\Users\e.truhova\Downloads\благоустройство\photo_5336973362292965673_y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16" y="2623532"/>
            <a:ext cx="9132984" cy="4226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3" name="Picture 5" descr="C:\Users\e.truhova\Downloads\благоустройство\photo_5336973362292965677_y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27"/>
          <a:stretch/>
        </p:blipFill>
        <p:spPr bwMode="auto">
          <a:xfrm>
            <a:off x="4152372" y="1"/>
            <a:ext cx="4991628" cy="26189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125857" y="2249578"/>
            <a:ext cx="2026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 smtClean="0">
                <a:solidFill>
                  <a:schemeClr val="bg1"/>
                </a:solidFill>
              </a:rPr>
              <a:t>п.Щапово</a:t>
            </a:r>
            <a:r>
              <a:rPr lang="ru-RU" b="1" dirty="0" smtClean="0">
                <a:solidFill>
                  <a:schemeClr val="bg1"/>
                </a:solidFill>
              </a:rPr>
              <a:t>, д.56-59</a:t>
            </a:r>
            <a:endParaRPr lang="ru-RU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56270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C:\Users\e.truhova\Downloads\благоустройство\photo_5336973362292965672_y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6" y="0"/>
            <a:ext cx="4559829" cy="2996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C:\Users\e.truhova\Downloads\благоустройство\photo_5336973362292965679_y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" y="2996954"/>
            <a:ext cx="9140016" cy="3861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Users\e.truhova\Downloads\благоустройство\photo_5336973362292965685_y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2784" y="0"/>
            <a:ext cx="4581217" cy="2996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611561" y="2564904"/>
            <a:ext cx="2026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 smtClean="0">
                <a:solidFill>
                  <a:schemeClr val="bg1"/>
                </a:solidFill>
              </a:rPr>
              <a:t>п.Щапово</a:t>
            </a:r>
            <a:r>
              <a:rPr lang="ru-RU" b="1" dirty="0" smtClean="0">
                <a:solidFill>
                  <a:schemeClr val="bg1"/>
                </a:solidFill>
              </a:rPr>
              <a:t>, д.56-59</a:t>
            </a:r>
            <a:endParaRPr lang="ru-RU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320175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920" y="3540212"/>
            <a:ext cx="5259566" cy="3282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9" name="Picture 5" descr="C:\Users\e.truhova\Downloads\WhatsApp Image 2023-03-10 at 11.10.29.jpe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98" t="13457" r="11821" b="24772"/>
          <a:stretch/>
        </p:blipFill>
        <p:spPr bwMode="auto">
          <a:xfrm>
            <a:off x="6116682" y="44624"/>
            <a:ext cx="3027318" cy="3456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41" y="44624"/>
            <a:ext cx="6049929" cy="3456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4716018" y="3068960"/>
            <a:ext cx="11801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 smtClean="0">
                <a:solidFill>
                  <a:schemeClr val="bg1"/>
                </a:solidFill>
              </a:rPr>
              <a:t>п.Щапово</a:t>
            </a:r>
            <a:endParaRPr lang="ru-RU" b="1" dirty="0">
              <a:solidFill>
                <a:schemeClr val="bg1"/>
              </a:solidFill>
            </a:endParaRPr>
          </a:p>
        </p:txBody>
      </p:sp>
      <p:pic>
        <p:nvPicPr>
          <p:cNvPr id="14338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33" t="11312" r="16851" b="10992"/>
          <a:stretch/>
        </p:blipFill>
        <p:spPr bwMode="auto">
          <a:xfrm>
            <a:off x="34241" y="3540211"/>
            <a:ext cx="3745671" cy="32825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740281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 descr="C:\Users\e.truhova\Desktop\благоустройство 2022\d8f9a29c-ffa7-47ed-a3f1-2bea5d2f4140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40" t="21037" r="3846" b="7824"/>
          <a:stretch/>
        </p:blipFill>
        <p:spPr bwMode="auto">
          <a:xfrm>
            <a:off x="133873" y="448316"/>
            <a:ext cx="4511825" cy="6074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1" name="Picture 5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" t="19288" r="-293"/>
          <a:stretch/>
        </p:blipFill>
        <p:spPr bwMode="auto">
          <a:xfrm>
            <a:off x="4716016" y="448316"/>
            <a:ext cx="4348116" cy="607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AutoShape 7" descr="https://4.downloader.disk.yandex.ru/preview/bba7b9471814782f9605f45a8ac8b6838a284a8eb4f9fe5dbfa83a57d9b479b9/inf/A9ySs_Ud7OYZituwlN09LNiPhQmc5HYLkFwSp5XpvyXug1z3TBipGvC9F8uA2KxqWqQoiMgXkuJoj1jfi1tWdw==?uid=1520300653&amp;filename=2022-05-18+11-34-22.JPG&amp;disposition=inline&amp;hash=&amp;limit=0&amp;content_type=image%2Fjpeg&amp;tknv=v2&amp;owner_uid=1520300653&amp;size=1920x880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" name="AutoShape 10" descr="https://1.downloader.disk.yandex.ru/preview/6021ee415534002446bce6a735687387e73439f7ca51d27b3f7e772ca68dc719/inf/ExXYJmyT-ojlg7gWmwI3CV5taqNyE0xC2vE2F6yERv04c3u4wL6xraQkFUJCid48MPyVOZY3lPU37ljS8fP8iQ==?uid=1520300653&amp;filename=2022-04-19+15-44-00.JPG&amp;disposition=inline&amp;hash=&amp;limit=0&amp;content_type=image%2Fjpeg&amp;tknv=v2&amp;owner_uid=1520300653&amp;size=1920x880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" name="AutoShape 15" descr="https://4.downloader.disk.yandex.ru/preview/bba7b9471814782f9605f45a8ac8b6838a284a8eb4f9fe5dbfa83a57d9b479b9/inf/A9ySs_Ud7OYZituwlN09LNiPhQmc5HYLkFwSp5XpvyXug1z3TBipGvC9F8uA2KxqWqQoiMgXkuJoj1jfi1tWdw==?uid=1520300653&amp;filename=2022-05-18+11-34-22.JPG&amp;disposition=inline&amp;hash=&amp;limit=0&amp;content_type=image%2Fjpeg&amp;tknv=v2&amp;owner_uid=1520300653&amp;size=1920x880"/>
          <p:cNvSpPr>
            <a:spLocks noChangeAspect="1" noChangeArrowheads="1"/>
          </p:cNvSpPr>
          <p:nvPr/>
        </p:nvSpPr>
        <p:spPr bwMode="auto">
          <a:xfrm>
            <a:off x="460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AutoShape 18" descr="https://1.downloader.disk.yandex.ru/preview/6021ee415534002446bce6a735687387e73439f7ca51d27b3f7e772ca68dc719/inf/ExXYJmyT-ojlg7gWmwI3CV5taqNyE0xC2vE2F6yERv04c3u4wL6xraQkFUJCid48MPyVOZY3lPU37ljS8fP8iQ==?uid=1520300653&amp;filename=2022-04-19+15-44-00.JPG&amp;disposition=inline&amp;hash=&amp;limit=0&amp;content_type=image%2Fjpeg&amp;tknv=v2&amp;owner_uid=1520300653&amp;size=1920x880"/>
          <p:cNvSpPr>
            <a:spLocks noChangeAspect="1" noChangeArrowheads="1"/>
          </p:cNvSpPr>
          <p:nvPr/>
        </p:nvSpPr>
        <p:spPr bwMode="auto">
          <a:xfrm>
            <a:off x="612775" y="312741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7360170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Прямая соединительная линия 7" descr="Разделитель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54735" y="1283791"/>
            <a:ext cx="28302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Рисунок 5">
            <a:extLst>
              <a:ext uri="{FF2B5EF4-FFF2-40B4-BE49-F238E27FC236}">
                <a16:creationId xmlns="" xmlns:a16="http://schemas.microsoft.com/office/drawing/2014/main" id="{B7214064-7B73-4C38-AEFD-A28980BA58F8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16" b="14016"/>
          <a:stretch>
            <a:fillRect/>
          </a:stretch>
        </p:blipFill>
        <p:spPr>
          <a:xfrm>
            <a:off x="4427986" y="188640"/>
            <a:ext cx="4427984" cy="484656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91885" y="296450"/>
            <a:ext cx="419268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6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Общая информация</a:t>
            </a:r>
            <a:endParaRPr lang="ru-RU" sz="36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1885" y="1389414"/>
            <a:ext cx="3918858" cy="64633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8693 </a:t>
            </a:r>
            <a:r>
              <a:rPr lang="ru-RU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га </a:t>
            </a:r>
            <a:r>
              <a:rPr lang="ru-RU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общая площадь  </a:t>
            </a:r>
          </a:p>
          <a:p>
            <a:endParaRPr lang="ru-RU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ru-RU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649 га </a:t>
            </a:r>
            <a:r>
              <a:rPr lang="ru-RU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земли населенных пунктов  </a:t>
            </a:r>
          </a:p>
          <a:p>
            <a:r>
              <a:rPr lang="ru-RU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</a:p>
          <a:p>
            <a:r>
              <a:rPr lang="ru-RU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3100 га </a:t>
            </a:r>
            <a:r>
              <a:rPr lang="ru-RU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земли сельхоз назначения</a:t>
            </a:r>
          </a:p>
          <a:p>
            <a:endParaRPr lang="ru-RU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ru-RU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8,9 га </a:t>
            </a:r>
            <a:r>
              <a:rPr lang="ru-RU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земли промышленного назначения</a:t>
            </a:r>
          </a:p>
          <a:p>
            <a:endParaRPr lang="ru-RU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ru-RU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2680 га </a:t>
            </a:r>
            <a:r>
              <a:rPr lang="ru-RU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- земли лесного фонда</a:t>
            </a:r>
          </a:p>
          <a:p>
            <a:endParaRPr lang="ru-RU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ru-RU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78,2 га </a:t>
            </a:r>
            <a:r>
              <a:rPr lang="ru-RU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водоемы</a:t>
            </a:r>
          </a:p>
          <a:p>
            <a:endParaRPr lang="ru-RU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ru-RU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19</a:t>
            </a:r>
            <a:r>
              <a:rPr lang="ru-RU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населенных пунктов</a:t>
            </a:r>
          </a:p>
          <a:p>
            <a:endParaRPr lang="ru-RU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ru-RU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12190</a:t>
            </a:r>
            <a:r>
              <a:rPr lang="ru-RU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жителей (</a:t>
            </a:r>
            <a:r>
              <a:rPr lang="ru-RU" sz="1400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на 01 января 2023 года)</a:t>
            </a:r>
            <a:endParaRPr lang="ru-RU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endParaRPr lang="ru-RU" sz="2000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endParaRPr lang="ru-RU" sz="2000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endParaRPr lang="ru-RU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endParaRPr lang="ru-RU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endParaRPr lang="ru-RU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7" name="Рисунок 6"/>
          <p:cNvPicPr/>
          <p:nvPr/>
        </p:nvPicPr>
        <p:blipFill rotWithShape="1">
          <a:blip r:embed="rId4"/>
          <a:srcRect l="9905" t="61355" r="57864" b="21747"/>
          <a:stretch/>
        </p:blipFill>
        <p:spPr bwMode="auto">
          <a:xfrm>
            <a:off x="3851922" y="5024050"/>
            <a:ext cx="5195945" cy="153225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0874237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 descr="https://4.downloader.disk.yandex.ru/preview/38b76013dea46c30cf24bdb27a8bb0884efdb13dd7cfeef85a19a7d3057a5e5c/inf/eyQG1pYGdffo7ygHkUxy4L6nhqImZ9COJ3Vlsho1p2e8h0s5k5C3dJ8CjNhwzQGHEQiuT63mfe_SYy8hIKd0Rw==?uid=1520300653&amp;filename=2022-07-06+13-48-42.JPG&amp;disposition=inline&amp;hash=&amp;limit=0&amp;content_type=image%2Fjpeg&amp;tknv=v2&amp;owner_uid=1520300653&amp;size=1920x937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AutoShape 4" descr="https://4.downloader.disk.yandex.ru/preview/38b76013dea46c30cf24bdb27a8bb0884efdb13dd7cfeef85a19a7d3057a5e5c/inf/eyQG1pYGdffo7ygHkUxy4L6nhqImZ9COJ3Vlsho1p2e8h0s5k5C3dJ8CjNhwzQGHEQiuT63mfe_SYy8hIKd0Rw==?uid=1520300653&amp;filename=2022-07-06+13-48-42.JPG&amp;disposition=inline&amp;hash=&amp;limit=0&amp;content_type=image%2Fjpeg&amp;tknv=v2&amp;owner_uid=1520300653&amp;size=1920x937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5127" name="Picture 7" descr="C:\Users\e.truhova\Downloads\photo1662626821 (1)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5"/>
          <a:stretch/>
        </p:blipFill>
        <p:spPr bwMode="auto">
          <a:xfrm>
            <a:off x="138435" y="908720"/>
            <a:ext cx="8898935" cy="5625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518955" y="267874"/>
            <a:ext cx="21378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b="1" dirty="0" err="1" smtClean="0"/>
              <a:t>д.Сатино</a:t>
            </a:r>
            <a:r>
              <a:rPr lang="ru-RU" b="1" dirty="0" smtClean="0"/>
              <a:t>-Татарское</a:t>
            </a:r>
            <a:endParaRPr lang="ru-RU" b="1" dirty="0"/>
          </a:p>
        </p:txBody>
      </p:sp>
    </p:spTree>
    <p:extLst>
      <p:ext uri="{BB962C8B-B14F-4D97-AF65-F5344CB8AC3E}">
        <p14:creationId xmlns:p14="http://schemas.microsoft.com/office/powerpoint/2010/main" val="23601818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3942730"/>
              </p:ext>
            </p:extLst>
          </p:nvPr>
        </p:nvGraphicFramePr>
        <p:xfrm>
          <a:off x="107506" y="645843"/>
          <a:ext cx="8904059" cy="617425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828068"/>
                <a:gridCol w="6075991"/>
              </a:tblGrid>
              <a:tr h="1032494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п.Курилово</a:t>
                      </a: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ru-RU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ул.Школьная</a:t>
                      </a: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д.2 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Площадь работ: 2164 </a:t>
                      </a:r>
                      <a:r>
                        <a:rPr lang="ru-RU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кв.м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Замена АБП и дорожного бортового камня, устройство дорожно-</a:t>
                      </a:r>
                      <a:r>
                        <a:rPr lang="ru-RU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тропиночной</a:t>
                      </a: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сети и газона, установка МАФ (парковые диваны – 4 шт., урны – 4 шт.), модернизация детской игровой площадки.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100866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д.Костишово – общественное пространство. </a:t>
                      </a:r>
                      <a:endParaRPr lang="ru-RU" sz="14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Площадь работ: 150 кв.м</a:t>
                      </a:r>
                      <a:endParaRPr lang="ru-RU" sz="140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Устройство дорожно-тропиночной сети, устройство поручня, установка шезлонгов – 3 шт., урн – 2 шт.</a:t>
                      </a:r>
                      <a:endParaRPr lang="ru-RU" sz="140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1773607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Жилой поселок №3 вблизи д.71-73, 74, 102А-102Б, 140, 141, 143.</a:t>
                      </a:r>
                      <a:endParaRPr lang="ru-RU" sz="14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Площадь работ около 35 тыс.кв.</a:t>
                      </a:r>
                      <a:endParaRPr lang="ru-RU" sz="140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рамках проекта запланированы работы по замене </a:t>
                      </a:r>
                      <a:r>
                        <a:rPr lang="ru-RU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асфальто</a:t>
                      </a: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-бетонного покрытия, устройству дорожно-</a:t>
                      </a:r>
                      <a:r>
                        <a:rPr lang="ru-RU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тропиночной</a:t>
                      </a: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сети и газона. Помимо этого, будут организованы зоны тихого отдыха с парковыми диванами, проведена модернизация детской игровой площадки и замена контейнерной площадки. Общая площадь благоустройства - около 35 </a:t>
                      </a:r>
                      <a:r>
                        <a:rPr lang="ru-RU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тыс.кв.м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100866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СНТ «Медик», «Колорит», «Оптимист», «Артсервис», «Здоровье ВОИ».</a:t>
                      </a:r>
                      <a:endParaRPr lang="ru-RU" sz="14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Площадь работ: 600 кв.м</a:t>
                      </a:r>
                      <a:endParaRPr lang="ru-RU" sz="140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Замена АБП и дорожного бортового камня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1263647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п.Курилово</a:t>
                      </a: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</a:t>
                      </a:r>
                      <a:endParaRPr lang="ru-RU" sz="1600" baseline="0" dirty="0" smtClean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Хоккейная </a:t>
                      </a: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коробка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Площадь работ: 12300 </a:t>
                      </a:r>
                      <a:r>
                        <a:rPr lang="ru-RU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кв.м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Замена АБП, устройство покрытия спортивной площадки, беговой дорожки, хоккейной площадки. Установка опор освещения – 42 шт., МАФ – 33 шт., информационных стендов – 2 шт., парковых диванов – 7 шт., урн – 5 </a:t>
                      </a:r>
                      <a:r>
                        <a:rPr lang="ru-RU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</a:t>
                      </a:r>
                      <a:r>
                        <a:rPr lang="ru-RU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модульной раздевалки и металлического ограждения.</a:t>
                      </a:r>
                      <a:endParaRPr lang="ru-RU" sz="1400" dirty="0"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1259634" y="157064"/>
            <a:ext cx="75969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В 2023 году запланировано благоустройство по 11 адресам: </a:t>
            </a:r>
            <a:endParaRPr lang="ru-RU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985281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X:\Хворенкова И.В\РОДХ 2022\Садовый квартал\5bca52a6-b68c-4ad3-8829-6a18e50aa234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41" b="31783"/>
          <a:stretch/>
        </p:blipFill>
        <p:spPr bwMode="auto">
          <a:xfrm>
            <a:off x="48905" y="116632"/>
            <a:ext cx="2809301" cy="32228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309276" y="2851818"/>
            <a:ext cx="2317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Садовый квартал, </a:t>
            </a:r>
            <a:r>
              <a:rPr lang="ru-RU" sz="1600" b="1" dirty="0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д.1</a:t>
            </a:r>
            <a:endParaRPr lang="ru-RU" sz="1600" b="1" dirty="0">
              <a:solidFill>
                <a:schemeClr val="accent5">
                  <a:lumMod val="20000"/>
                  <a:lumOff val="80000"/>
                </a:schemeClr>
              </a:solidFill>
            </a:endParaRPr>
          </a:p>
        </p:txBody>
      </p:sp>
      <p:pic>
        <p:nvPicPr>
          <p:cNvPr id="4" name="Picture 3" descr="X:\Хворенкова И.В\РОДХ 2022\КИЗ Лесное озеро\35c2e89c-407e-45e9-917b-95f19ad51c6a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5"/>
          <a:stretch/>
        </p:blipFill>
        <p:spPr bwMode="auto">
          <a:xfrm>
            <a:off x="2887271" y="116630"/>
            <a:ext cx="3340914" cy="3222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2957366" y="2851818"/>
            <a:ext cx="3214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b="1" dirty="0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Подъезд к</a:t>
            </a:r>
            <a:r>
              <a:rPr lang="ru-RU" b="1" dirty="0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 КИЗ «Лесное озеро»</a:t>
            </a:r>
            <a:endParaRPr lang="ru-RU" b="1" dirty="0">
              <a:solidFill>
                <a:schemeClr val="accent5">
                  <a:lumMod val="20000"/>
                  <a:lumOff val="80000"/>
                </a:schemeClr>
              </a:solidFill>
            </a:endParaRPr>
          </a:p>
        </p:txBody>
      </p:sp>
      <p:pic>
        <p:nvPicPr>
          <p:cNvPr id="6" name="Picture 4" descr="X:\Хворенкова И.В\РОДХ 2022\Ознобишино\339ca994-7167-4960-932d-f916b81117be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148" b="20793"/>
          <a:stretch/>
        </p:blipFill>
        <p:spPr bwMode="auto">
          <a:xfrm>
            <a:off x="6317037" y="116632"/>
            <a:ext cx="2719460" cy="3222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6228186" y="2847910"/>
            <a:ext cx="29663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с.Ознобишино</a:t>
            </a:r>
            <a:r>
              <a:rPr lang="ru-RU" b="1" dirty="0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 </a:t>
            </a:r>
            <a:r>
              <a:rPr lang="ru-RU" sz="1600" b="1" dirty="0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(южная часть)</a:t>
            </a:r>
            <a:endParaRPr lang="ru-RU" sz="1600" b="1" dirty="0">
              <a:solidFill>
                <a:schemeClr val="accent5">
                  <a:lumMod val="20000"/>
                  <a:lumOff val="80000"/>
                </a:schemeClr>
              </a:solidFill>
            </a:endParaRPr>
          </a:p>
        </p:txBody>
      </p:sp>
      <p:pic>
        <p:nvPicPr>
          <p:cNvPr id="8" name="Picture 3" descr="X:\Хворенкова И.В\РОДХ 2022\Иваньково\ea93a848-2dc6-41ad-bef3-b11b19e4b0ef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5" b="20030"/>
          <a:stretch/>
        </p:blipFill>
        <p:spPr bwMode="auto">
          <a:xfrm>
            <a:off x="48904" y="3789044"/>
            <a:ext cx="2838368" cy="29821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733336" y="6093296"/>
            <a:ext cx="14695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>
                <a:solidFill>
                  <a:schemeClr val="accent5">
                    <a:lumMod val="20000"/>
                    <a:lumOff val="80000"/>
                  </a:schemeClr>
                </a:solidFill>
              </a:rPr>
              <a:t>д</a:t>
            </a:r>
            <a:r>
              <a:rPr lang="ru-RU" b="1" dirty="0" err="1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.Иваньково</a:t>
            </a:r>
            <a:endParaRPr lang="ru-RU" b="1" dirty="0">
              <a:solidFill>
                <a:schemeClr val="accent5">
                  <a:lumMod val="20000"/>
                  <a:lumOff val="80000"/>
                </a:schemeClr>
              </a:solidFill>
            </a:endParaRPr>
          </a:p>
        </p:txBody>
      </p:sp>
      <p:pic>
        <p:nvPicPr>
          <p:cNvPr id="10" name="Picture 5" descr="X:\Хворенкова И.В\РОДХ 2022\ДНП Опора\0a0719f3-87e8-476a-ab85-8faa6013befc.jp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089" r="17994" b="36351"/>
          <a:stretch/>
        </p:blipFill>
        <p:spPr bwMode="auto">
          <a:xfrm>
            <a:off x="2924807" y="3789044"/>
            <a:ext cx="3303379" cy="29821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/>
          <p:cNvSpPr txBox="1"/>
          <p:nvPr/>
        </p:nvSpPr>
        <p:spPr>
          <a:xfrm>
            <a:off x="3730692" y="6093296"/>
            <a:ext cx="15744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ДНП «Опора»</a:t>
            </a:r>
            <a:endParaRPr lang="ru-RU" b="1" dirty="0">
              <a:solidFill>
                <a:schemeClr val="accent5">
                  <a:lumMod val="20000"/>
                  <a:lumOff val="80000"/>
                </a:schemeClr>
              </a:solidFill>
            </a:endParaRPr>
          </a:p>
        </p:txBody>
      </p:sp>
      <p:pic>
        <p:nvPicPr>
          <p:cNvPr id="12" name="Picture 7" descr="X:\Хворенкова И.В\РОДХ 2022\ДНП Опора\d5c173fc-519e-490a-b711-7107d3fe9b16.jpg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66" r="16078" b="36529"/>
          <a:stretch/>
        </p:blipFill>
        <p:spPr bwMode="auto">
          <a:xfrm>
            <a:off x="6307931" y="3789039"/>
            <a:ext cx="2737671" cy="2982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6516216" y="6093296"/>
            <a:ext cx="20808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ул.Русинская</a:t>
            </a:r>
            <a:r>
              <a:rPr lang="ru-RU" b="1" dirty="0" smtClean="0">
                <a:solidFill>
                  <a:schemeClr val="accent5">
                    <a:lumMod val="20000"/>
                    <a:lumOff val="80000"/>
                  </a:schemeClr>
                </a:solidFill>
              </a:rPr>
              <a:t> Роща</a:t>
            </a:r>
            <a:endParaRPr lang="ru-RU" b="1" dirty="0">
              <a:solidFill>
                <a:schemeClr val="accent5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8698" y="3419711"/>
            <a:ext cx="90653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400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В 2022 году проведены работы на 11 объектах, общей площадью более 22 тыс. </a:t>
            </a:r>
            <a:r>
              <a:rPr lang="ru-RU" sz="1400" b="1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кв</a:t>
            </a:r>
            <a:r>
              <a:rPr lang="ru-RU" sz="1400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м</a:t>
            </a:r>
            <a:endParaRPr lang="ru-RU" sz="1400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265973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0" descr="X:\Фомин АП\Дефектовки, Сметы, Титула на 2022\Ремонт подъездов\43\Новая папка\WhatsApp Image 2022-07-01 at 15.25.07.jpe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826" y="3429000"/>
            <a:ext cx="2910126" cy="3412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3" descr="X:\Фомин АП\Дефектовки, Сметы, Титула на 2022\Ремонт подъездов\45\msg635137481-1766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8186" y="3429001"/>
            <a:ext cx="2731540" cy="3406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2" descr="X:\Фомин АП\Дефектовки, Сметы, Титула на 2022\Ремонт подъездов\45\WhatsApp Image 2022-07-01 at 11.00.23.jpe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02" t="17604" r="6619" b="3311"/>
          <a:stretch/>
        </p:blipFill>
        <p:spPr bwMode="auto">
          <a:xfrm>
            <a:off x="6228185" y="66689"/>
            <a:ext cx="2731539" cy="3218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458" name="Picture 2" descr="X:\Фомин АП\Дефектовки, Сметы, Титула на 2022\Ремонт подъездов\45\msg635137481-1803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2" y="66690"/>
            <a:ext cx="2903984" cy="3218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459" name="Picture 3" descr="X:\Фомин АП\Дефектовки, Сметы, Титула на 2022\Ремонт подъездов\45\msg635137481-1808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2" y="3429003"/>
            <a:ext cx="2903984" cy="34125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460" name="Picture 4" descr="X:\Фомин АП\Дефектовки, Сметы, Титула на 2022\Ремонт подъездов\45\msg635137481-1813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827" y="66690"/>
            <a:ext cx="2920960" cy="3218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428486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323528" y="157064"/>
            <a:ext cx="87030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В 2023 году запланирован ремонт 18 объектов дорожного хозяйства: </a:t>
            </a:r>
            <a:endParaRPr lang="ru-RU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0426348"/>
              </p:ext>
            </p:extLst>
          </p:nvPr>
        </p:nvGraphicFramePr>
        <p:xfrm>
          <a:off x="107504" y="529844"/>
          <a:ext cx="8919048" cy="621153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705827"/>
                <a:gridCol w="2213221"/>
              </a:tblGrid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п.Курилово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, </a:t>
                      </a: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ул.Центральная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(А-107 – д.2)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7409,0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п.Щапово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(от д.23 к 28-35)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1436,5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д.Сатино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-Русское (дороги внутри деревни)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11350,0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Подъезд к ЖСКИЗ Пахра, ДПК Подолье, СНТ </a:t>
                      </a: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Шалово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4215,0 кв. 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д.Песье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(дорога к </a:t>
                      </a: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д.Иваньково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)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1265,0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д.Песье (дороги внутри деревни)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328,0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с.Ознобишино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(дорога к церкви)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762,0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с.Ознобишино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</a:t>
                      </a: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ул.Северная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715. 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д.Русино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(дороги внутри деревни)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2548,0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п.ДРП-3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1007,7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д.Русино (подъездные дороги)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1209,1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д.Овечкино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д.15-д.22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1578,0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п.Щапово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(подъезд к администрации)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675,0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п.Щапово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, Садовый квартал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1578,0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п.Курилово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, </a:t>
                      </a: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ул.Лесная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653,2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СНТ Роднево (подъездная дорога)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2396,7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д.Шаганино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(северная часть)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1050,0 кв.м</a:t>
                      </a:r>
                      <a:endParaRPr lang="ru-RU" sz="120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  <a:tr h="3450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д.Сатино</a:t>
                      </a: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-Татарское (дороги внутри деревни)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683,0 </a:t>
                      </a:r>
                      <a:r>
                        <a:rPr lang="ru-RU" sz="1400" dirty="0" err="1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кв.м</a:t>
                      </a:r>
                      <a:endParaRPr lang="ru-RU" sz="1200" dirty="0"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966991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3" descr="C:\Users\e.truhova\Downloads\WhatsApp Image 2023-03-10 at 11.03.04.jpe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6" y="3129203"/>
            <a:ext cx="5866193" cy="3653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6" y="36636"/>
            <a:ext cx="5866193" cy="3048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5997092" y="260648"/>
            <a:ext cx="3039405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/>
              <a:t>Фондом капитального ремонта</a:t>
            </a:r>
            <a:r>
              <a:rPr lang="ru-RU" dirty="0"/>
              <a:t> в 2022 году проведены работы в </a:t>
            </a:r>
            <a:r>
              <a:rPr lang="ru-RU" b="1" dirty="0"/>
              <a:t>7</a:t>
            </a:r>
            <a:r>
              <a:rPr lang="ru-RU" dirty="0"/>
              <a:t> многоквартирных домах. </a:t>
            </a:r>
          </a:p>
          <a:p>
            <a:pPr algn="ctr"/>
            <a:r>
              <a:rPr lang="ru-RU" dirty="0"/>
              <a:t> </a:t>
            </a:r>
            <a:r>
              <a:rPr lang="ru-RU" dirty="0" err="1"/>
              <a:t>п.Щапово</a:t>
            </a:r>
            <a:r>
              <a:rPr lang="ru-RU" dirty="0"/>
              <a:t>, </a:t>
            </a:r>
            <a:r>
              <a:rPr lang="ru-RU" b="1" dirty="0"/>
              <a:t>д.30, 31, 33</a:t>
            </a:r>
            <a:r>
              <a:rPr lang="ru-RU" b="1" dirty="0" smtClean="0"/>
              <a:t>, 34, 35</a:t>
            </a:r>
            <a:r>
              <a:rPr lang="ru-RU" dirty="0" smtClean="0"/>
              <a:t>, </a:t>
            </a:r>
            <a:r>
              <a:rPr lang="ru-RU" b="1" dirty="0" smtClean="0"/>
              <a:t>36, 39</a:t>
            </a:r>
            <a:endParaRPr lang="ru-RU" b="1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6084168" y="2132858"/>
            <a:ext cx="2952328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/>
              <a:t>В 2023 году </a:t>
            </a:r>
            <a:r>
              <a:rPr lang="ru-RU" b="1" dirty="0" smtClean="0"/>
              <a:t>запланированы </a:t>
            </a:r>
            <a:r>
              <a:rPr lang="ru-RU" b="1" dirty="0"/>
              <a:t>работы </a:t>
            </a:r>
            <a:r>
              <a:rPr lang="ru-RU" b="1" dirty="0" smtClean="0"/>
              <a:t>по 3 адресам:</a:t>
            </a:r>
          </a:p>
          <a:p>
            <a:pPr algn="ctr"/>
            <a:endParaRPr lang="ru-RU" dirty="0"/>
          </a:p>
          <a:p>
            <a:pPr algn="ctr"/>
            <a:r>
              <a:rPr lang="ru-RU" b="1" dirty="0" smtClean="0"/>
              <a:t>1.</a:t>
            </a:r>
            <a:r>
              <a:rPr lang="ru-RU" sz="1600" b="1" dirty="0" smtClean="0"/>
              <a:t>пос</a:t>
            </a:r>
            <a:r>
              <a:rPr lang="ru-RU" sz="1600" b="1" dirty="0"/>
              <a:t>. Д/О Пахра, д. 5 </a:t>
            </a:r>
            <a:r>
              <a:rPr lang="ru-RU" sz="1600" dirty="0"/>
              <a:t>- ремонт внутридомовых инженерных сетей газоснабжения</a:t>
            </a:r>
            <a:r>
              <a:rPr lang="ru-RU" sz="1600" dirty="0" smtClean="0"/>
              <a:t>;</a:t>
            </a:r>
          </a:p>
          <a:p>
            <a:pPr algn="ctr"/>
            <a:endParaRPr lang="ru-RU" sz="1600" dirty="0"/>
          </a:p>
          <a:p>
            <a:pPr algn="ctr"/>
            <a:r>
              <a:rPr lang="ru-RU" sz="1600" dirty="0" smtClean="0"/>
              <a:t>2.</a:t>
            </a:r>
            <a:r>
              <a:rPr lang="ru-RU" sz="1600" b="1" dirty="0" smtClean="0"/>
              <a:t>пос</a:t>
            </a:r>
            <a:r>
              <a:rPr lang="ru-RU" sz="1600" b="1" dirty="0"/>
              <a:t>. </a:t>
            </a:r>
            <a:r>
              <a:rPr lang="ru-RU" sz="1600" b="1" dirty="0" err="1"/>
              <a:t>Спортбазы</a:t>
            </a:r>
            <a:r>
              <a:rPr lang="ru-RU" sz="1600" b="1" dirty="0"/>
              <a:t>, 10 </a:t>
            </a:r>
            <a:r>
              <a:rPr lang="ru-RU" sz="1600" dirty="0"/>
              <a:t>– ремонт внутридомовых инженерных сетей газоснабжения, ремонт внутридомовых инженерных систем водоотведения (магистраль), ремонт или замена внутреннего </a:t>
            </a:r>
            <a:r>
              <a:rPr lang="ru-RU" sz="1600" dirty="0" smtClean="0"/>
              <a:t>водостока</a:t>
            </a:r>
            <a:r>
              <a:rPr lang="ru-RU" sz="1600" dirty="0"/>
              <a:t>;</a:t>
            </a:r>
            <a:endParaRPr lang="ru-RU" sz="1600" dirty="0" smtClean="0"/>
          </a:p>
          <a:p>
            <a:pPr algn="ctr"/>
            <a:r>
              <a:rPr lang="ru-RU" sz="1600" dirty="0" smtClean="0"/>
              <a:t> </a:t>
            </a:r>
            <a:endParaRPr lang="ru-RU" sz="1600" dirty="0"/>
          </a:p>
          <a:p>
            <a:pPr algn="ctr"/>
            <a:r>
              <a:rPr lang="ru-RU" sz="1600" dirty="0" smtClean="0"/>
              <a:t>3.</a:t>
            </a:r>
            <a:r>
              <a:rPr lang="ru-RU" sz="1600" b="1" dirty="0" smtClean="0"/>
              <a:t>пос</a:t>
            </a:r>
            <a:r>
              <a:rPr lang="ru-RU" sz="1600" b="1" dirty="0"/>
              <a:t>. </a:t>
            </a:r>
            <a:r>
              <a:rPr lang="ru-RU" sz="1600" b="1" dirty="0" err="1"/>
              <a:t>Щапово</a:t>
            </a:r>
            <a:r>
              <a:rPr lang="ru-RU" sz="1600" b="1" dirty="0"/>
              <a:t>, д.32 </a:t>
            </a:r>
            <a:r>
              <a:rPr lang="ru-RU" sz="1600" dirty="0"/>
              <a:t>–ремонт крыши, фасада.</a:t>
            </a:r>
          </a:p>
        </p:txBody>
      </p:sp>
    </p:spTree>
    <p:extLst>
      <p:ext uri="{BB962C8B-B14F-4D97-AF65-F5344CB8AC3E}">
        <p14:creationId xmlns:p14="http://schemas.microsoft.com/office/powerpoint/2010/main" val="405750010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55578" y="135297"/>
            <a:ext cx="79539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Безопасность и предупреждение чрезвычайных ситуаций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60531" y="692696"/>
            <a:ext cx="854895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Диспетчерами ДДС в </a:t>
            </a: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202</a:t>
            </a:r>
            <a:r>
              <a:rPr lang="en-US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году принято более </a:t>
            </a:r>
            <a:r>
              <a:rPr lang="ru-RU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6 тысяч 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обращений граждан</a:t>
            </a:r>
            <a:endParaRPr lang="ru-RU" dirty="0"/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075A7B93-ECF5-4E79-AE18-568B27573090}"/>
              </a:ext>
            </a:extLst>
          </p:cNvPr>
          <p:cNvSpPr txBox="1"/>
          <p:nvPr/>
        </p:nvSpPr>
        <p:spPr>
          <a:xfrm>
            <a:off x="271245" y="1332533"/>
            <a:ext cx="7539605" cy="49654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На территории поселения </a:t>
            </a:r>
            <a:r>
              <a:rPr lang="ru-RU" sz="18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вновь установлено </a:t>
            </a:r>
            <a:r>
              <a:rPr lang="en-US" sz="1800" b="1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12</a:t>
            </a:r>
            <a:r>
              <a:rPr lang="ru-RU" sz="18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камер видеонаблюдения. Всего на территории функционируют </a:t>
            </a:r>
            <a:r>
              <a:rPr lang="ru-RU" sz="1800" b="1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</a:t>
            </a:r>
            <a:r>
              <a:rPr lang="en-US" sz="1800" b="1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29</a:t>
            </a:r>
            <a:r>
              <a:rPr lang="ru-RU" sz="18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камер, 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из них: </a:t>
            </a: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дворы </a:t>
            </a:r>
            <a:r>
              <a:rPr lang="ru-RU" sz="18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– </a:t>
            </a:r>
            <a:r>
              <a:rPr lang="en-US" sz="1800" b="1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54</a:t>
            </a:r>
            <a:r>
              <a:rPr lang="en-US" sz="18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ru-RU" sz="18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ранее 42)</a:t>
            </a: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подъезды- </a:t>
            </a:r>
            <a:r>
              <a:rPr lang="ru-RU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23</a:t>
            </a:r>
            <a:endParaRPr lang="ru-RU" sz="14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торговые центры и магазины</a:t>
            </a:r>
            <a:r>
              <a:rPr lang="ru-RU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- 17</a:t>
            </a:r>
            <a:endParaRPr lang="ru-RU" sz="14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дорожные 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камеры -</a:t>
            </a:r>
            <a:r>
              <a:rPr lang="ru-RU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16</a:t>
            </a:r>
            <a:endParaRPr lang="ru-RU" sz="14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общественные 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места – </a:t>
            </a:r>
            <a:r>
              <a:rPr lang="ru-RU" sz="1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14</a:t>
            </a: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СНТ-</a:t>
            </a:r>
            <a:r>
              <a:rPr lang="ru-RU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endParaRPr lang="ru-RU" sz="14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r>
              <a:rPr lang="ru-RU" sz="18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объекты образования-</a:t>
            </a:r>
            <a:r>
              <a:rPr lang="ru-RU" sz="1800" b="1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Рисунок 6">
            <a:extLst>
              <a:ext uri="{FF2B5EF4-FFF2-40B4-BE49-F238E27FC236}">
                <a16:creationId xmlns="" xmlns:a16="http://schemas.microsoft.com/office/drawing/2014/main" id="{3187BD5F-3E1A-4D0F-A4DD-296C0D7C8C6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8797" y="4607179"/>
            <a:ext cx="2996105" cy="2134193"/>
          </a:xfrm>
          <a:prstGeom prst="rect">
            <a:avLst/>
          </a:prstGeom>
        </p:spPr>
      </p:pic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8796" y="2276876"/>
            <a:ext cx="2986150" cy="2244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6587843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08A1F649-1DDD-4902-BB81-64D22F266ECC}"/>
              </a:ext>
            </a:extLst>
          </p:cNvPr>
          <p:cNvSpPr txBox="1"/>
          <p:nvPr/>
        </p:nvSpPr>
        <p:spPr>
          <a:xfrm>
            <a:off x="4487866" y="270680"/>
            <a:ext cx="5616624" cy="2708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b="1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6 </a:t>
            </a:r>
            <a:r>
              <a:rPr lang="ru-RU" sz="20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пожарных пирсов</a:t>
            </a:r>
          </a:p>
          <a:p>
            <a:r>
              <a:rPr lang="ru-RU" sz="2000" b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30</a:t>
            </a:r>
            <a:r>
              <a:rPr lang="ru-RU" sz="20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гидрантов</a:t>
            </a:r>
          </a:p>
          <a:p>
            <a:r>
              <a:rPr lang="ru-RU" sz="2000" b="1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15</a:t>
            </a:r>
            <a:r>
              <a:rPr lang="ru-RU" sz="20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знаков безопасности</a:t>
            </a:r>
          </a:p>
          <a:p>
            <a:r>
              <a:rPr lang="ru-RU" sz="2000" b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26</a:t>
            </a:r>
            <a:r>
              <a:rPr lang="ru-RU" sz="20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площадок для размещения </a:t>
            </a: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спецтехники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8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ru-RU" sz="1800" dirty="0" smtClean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800" dirty="0" smtClean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ru-RU" sz="18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ru-RU" dirty="0"/>
          </a:p>
        </p:txBody>
      </p:sp>
      <p:pic>
        <p:nvPicPr>
          <p:cNvPr id="1026" name="Picture 2" descr="20191101_11490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57" y="232620"/>
            <a:ext cx="4318563" cy="3241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xmlns="" id="{83D533C2-5C54-4765-B097-8A7967B32F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2040" y="3987404"/>
            <a:ext cx="3792558" cy="2728141"/>
          </a:xfrm>
          <a:prstGeom prst="rect">
            <a:avLst/>
          </a:prstGeom>
        </p:spPr>
      </p:pic>
      <p:pic>
        <p:nvPicPr>
          <p:cNvPr id="2" name="Picture 2" descr="C:\Users\e.truhova\Desktop\отчет главы 2022\фото га\гочс\гочс4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2040" y="1741998"/>
            <a:ext cx="3792558" cy="2108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Users\e.truhova\Desktop\отчет главы 2022\фото га\гочс\гочс.jpe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57" y="3607789"/>
            <a:ext cx="4318563" cy="31077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6631841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08A1F649-1DDD-4902-BB81-64D22F266ECC}"/>
              </a:ext>
            </a:extLst>
          </p:cNvPr>
          <p:cNvSpPr txBox="1"/>
          <p:nvPr/>
        </p:nvSpPr>
        <p:spPr>
          <a:xfrm>
            <a:off x="107504" y="116635"/>
            <a:ext cx="878497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1800" b="1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ru-RU" sz="18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заседани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</a:rPr>
              <a:t>я</a:t>
            </a:r>
            <a:r>
              <a:rPr lang="ru-RU" sz="1800" dirty="0" smtClean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ru-RU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комиссии по предупреждению и ликвидации чрезвычайных ситуаций и обеспечению пожарной безопасности</a:t>
            </a:r>
          </a:p>
          <a:p>
            <a:endParaRPr lang="ru-RU" sz="18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endParaRPr lang="ru-RU" dirty="0"/>
          </a:p>
        </p:txBody>
      </p:sp>
      <p:pic>
        <p:nvPicPr>
          <p:cNvPr id="18435" name="Picture 3" descr="C:\Users\e.truhova\Downloads\WhatsApp Image 2023-03-10 at 14.03.13.jpe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5" y="988356"/>
            <a:ext cx="4392488" cy="24707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e.truhova\Desktop\отчет главы 2022\фото га\гочс\гочс1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065" y="3539594"/>
            <a:ext cx="4382929" cy="3289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C:\Users\e.truhova\Desktop\отчет главы 2022\фото га\гочс\гочс5.jpe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34" y="988356"/>
            <a:ext cx="4487203" cy="24707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2" descr="C:\Users\e.truhova\Desktop\отчет главы 2022\фото га\заседания\ос 19.01.2023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428" y="3539594"/>
            <a:ext cx="4463809" cy="3289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191560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19" y="153506"/>
            <a:ext cx="89640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Помещение заглубленного типа, приспособленное под защитное сооружение для укрытия населения </a:t>
            </a:r>
            <a:r>
              <a:rPr lang="ru-RU" sz="20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п.Щапово</a:t>
            </a:r>
            <a:r>
              <a:rPr lang="ru-RU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д.49, 51, 52, 53</a:t>
            </a:r>
            <a:endParaRPr lang="ru-RU" sz="20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273" y="861392"/>
            <a:ext cx="4875785" cy="2873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486"/>
          <a:stretch/>
        </p:blipFill>
        <p:spPr bwMode="auto">
          <a:xfrm>
            <a:off x="200272" y="3870175"/>
            <a:ext cx="2067473" cy="2898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3825" y="5319387"/>
            <a:ext cx="2638797" cy="1462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4884" y="3870175"/>
            <a:ext cx="3739606" cy="2887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1781" y="861392"/>
            <a:ext cx="3752708" cy="2873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3825" y="3870174"/>
            <a:ext cx="2638797" cy="1443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50117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Users\e.truhova\Desktop\отчет главы 2022\фото га\вид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16" b="9316"/>
          <a:stretch/>
        </p:blipFill>
        <p:spPr bwMode="auto">
          <a:xfrm>
            <a:off x="179514" y="119096"/>
            <a:ext cx="8784976" cy="4905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Прямоугольник 6"/>
          <p:cNvSpPr/>
          <p:nvPr/>
        </p:nvSpPr>
        <p:spPr>
          <a:xfrm>
            <a:off x="4211962" y="5024583"/>
            <a:ext cx="482453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r>
              <a:rPr lang="ru-RU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48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домов УК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«Гарант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»</a:t>
            </a:r>
            <a:r>
              <a:rPr lang="ru-RU" sz="16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(до 01.02.23) </a:t>
            </a:r>
          </a:p>
          <a:p>
            <a:pPr lvl="0"/>
            <a:r>
              <a:rPr lang="ru-RU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домов УК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«</a:t>
            </a:r>
            <a:r>
              <a:rPr lang="ru-RU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Каттлея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»</a:t>
            </a:r>
          </a:p>
          <a:p>
            <a:r>
              <a:rPr lang="ru-RU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дома </a:t>
            </a:r>
            <a:r>
              <a:rPr lang="ru-RU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ЖК«Акварель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51,53,56,57»</a:t>
            </a:r>
          </a:p>
          <a:p>
            <a:r>
              <a:rPr lang="ru-RU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дом ЖК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«Акварель 58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»</a:t>
            </a:r>
          </a:p>
          <a:p>
            <a:r>
              <a:rPr lang="ru-RU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дом ЖК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«Акварель 59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»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179514" y="5628894"/>
            <a:ext cx="40062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68 многоквартирных домов:</a:t>
            </a:r>
            <a:endParaRPr lang="ru-RU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777276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19" y="153506"/>
            <a:ext cx="89640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Пункт </a:t>
            </a:r>
            <a:r>
              <a:rPr lang="ru-RU" sz="2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временного размещения на базе МБУК «ДК «Солнечный» </a:t>
            </a:r>
            <a:br>
              <a:rPr lang="ru-RU" sz="2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ru-RU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пос</a:t>
            </a:r>
            <a:r>
              <a:rPr lang="ru-RU" sz="2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 </a:t>
            </a:r>
            <a:r>
              <a:rPr lang="ru-RU" sz="2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Курилово</a:t>
            </a:r>
            <a:r>
              <a:rPr lang="ru-RU" sz="2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ru-RU" sz="2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ул.Центральная</a:t>
            </a:r>
            <a:r>
              <a:rPr lang="ru-RU" sz="2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д.32 </a:t>
            </a: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6" y="841849"/>
            <a:ext cx="4608512" cy="2947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6" y="3899132"/>
            <a:ext cx="4608512" cy="28422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115" y="861395"/>
            <a:ext cx="4250836" cy="2927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115" y="3817138"/>
            <a:ext cx="4250836" cy="2926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260129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19" y="153506"/>
            <a:ext cx="89640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Учебно-консультативный пункт по ГО и ЧС  </a:t>
            </a:r>
            <a:r>
              <a:rPr lang="ru-RU" sz="20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п.Щапово</a:t>
            </a:r>
            <a:r>
              <a:rPr lang="ru-RU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д.1</a:t>
            </a:r>
            <a:endParaRPr lang="ru-RU" sz="20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3074" name="Picture 2" descr="C:\Users\e.truhova\Downloads\WhatsApp Image 2023-03-15 at 16.29.14.jpe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4" y="836712"/>
            <a:ext cx="4958632" cy="2787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Users\e.truhova\Downloads\WhatsApp Image 2023-03-15 at 16.27.53.jpe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4" y="3789040"/>
            <a:ext cx="4958632" cy="2787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C:\Users\e.truhova\Downloads\WhatsApp Image 2023-03-15 at 16.27.25.jpe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9624" y="836711"/>
            <a:ext cx="3644866" cy="2787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Picture 5" descr="C:\Users\e.truhova\Downloads\WhatsApp Image 2023-03-15 at 16.27.05.jpe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9624" y="3789040"/>
            <a:ext cx="3644866" cy="2787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939891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10936" y="116632"/>
            <a:ext cx="88535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>
                <a:latin typeface="Times New Roman" panose="02020603050405020304" pitchFamily="18" charset="0"/>
                <a:ea typeface="Calibri" panose="020F0502020204030204" pitchFamily="34" charset="0"/>
              </a:rPr>
              <a:t>4 з</a:t>
            </a:r>
            <a:r>
              <a:rPr lang="ru-RU" sz="2400" dirty="0">
                <a:latin typeface="Times New Roman" panose="02020603050405020304" pitchFamily="18" charset="0"/>
                <a:ea typeface="Calibri" panose="020F0502020204030204" pitchFamily="34" charset="0"/>
              </a:rPr>
              <a:t>аседания комиссии в рамках антитеррористической работы и профилактики терроризма</a:t>
            </a:r>
          </a:p>
        </p:txBody>
      </p:sp>
      <p:pic>
        <p:nvPicPr>
          <p:cNvPr id="3" name="Picture 4" descr="C:\Users\e.truhova\Downloads\WhatsApp Image 2023-03-10 at 14.00.28.jpe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934" y="947633"/>
            <a:ext cx="4356520" cy="3633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C:\Users\e.truhova\Downloads\WhatsApp Image 2023-03-10 at 14.04.08.jpe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"/>
          <a:stretch/>
        </p:blipFill>
        <p:spPr bwMode="auto">
          <a:xfrm>
            <a:off x="4531243" y="947633"/>
            <a:ext cx="4571999" cy="3633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C:\Users\e.truhova\Downloads\WhatsApp Image 2023-03-15 at 16.30.30.jpe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9056" y="5013176"/>
            <a:ext cx="3079506" cy="17322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3" descr="C:\Users\e.truhova\Downloads\WhatsApp Image 2023-03-15 at 16.30.29.jpe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050" y="5013176"/>
            <a:ext cx="1436730" cy="17322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C:\Users\e.truhova\Downloads\WhatsApp Image 2023-03-15 at 16.29.36.jpe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9195" y="5025165"/>
            <a:ext cx="1411757" cy="17322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AutoShape 2" descr="blob:https://web.whatsapp.com/9b7d2cb0-bdae-42f8-808a-1a7b7efd2b51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" name="AutoShape 4" descr="blob:https://web.whatsapp.com/9b7d2cb0-bdae-42f8-808a-1a7b7efd2b51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AutoShape 6" descr="blob:https://web.whatsapp.com/9b7d2cb0-bdae-42f8-808a-1a7b7efd2b51"/>
          <p:cNvSpPr>
            <a:spLocks noChangeAspect="1" noChangeArrowheads="1"/>
          </p:cNvSpPr>
          <p:nvPr/>
        </p:nvSpPr>
        <p:spPr bwMode="auto">
          <a:xfrm>
            <a:off x="460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4103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944" y="5013176"/>
            <a:ext cx="1368152" cy="17322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Прямоугольник 10"/>
          <p:cNvSpPr/>
          <p:nvPr/>
        </p:nvSpPr>
        <p:spPr>
          <a:xfrm>
            <a:off x="354295" y="4638630"/>
            <a:ext cx="894766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 smtClean="0"/>
              <a:t>Выявлено более </a:t>
            </a:r>
            <a:r>
              <a:rPr lang="ru-RU" b="1" dirty="0" smtClean="0"/>
              <a:t>50 надписей </a:t>
            </a:r>
            <a:r>
              <a:rPr lang="ru-RU" dirty="0"/>
              <a:t>незаконной рекламы наркотических средств на фасадах </a:t>
            </a:r>
          </a:p>
        </p:txBody>
      </p:sp>
    </p:spTree>
    <p:extLst>
      <p:ext uri="{BB962C8B-B14F-4D97-AF65-F5344CB8AC3E}">
        <p14:creationId xmlns:p14="http://schemas.microsoft.com/office/powerpoint/2010/main" val="291908662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>
            <a:extLst>
              <a:ext uri="{FF2B5EF4-FFF2-40B4-BE49-F238E27FC236}">
                <a16:creationId xmlns:a16="http://schemas.microsoft.com/office/drawing/2014/main" xmlns="" id="{97278CF4-1D39-4683-A36E-1D56EC1C5B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379" y="1122530"/>
            <a:ext cx="4326761" cy="4849998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1FFC612D-AC16-4BED-AFB5-3A344CE11B2B}"/>
              </a:ext>
            </a:extLst>
          </p:cNvPr>
          <p:cNvSpPr txBox="1"/>
          <p:nvPr/>
        </p:nvSpPr>
        <p:spPr>
          <a:xfrm>
            <a:off x="1996056" y="212921"/>
            <a:ext cx="4570952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450215" algn="ctr">
              <a:lnSpc>
                <a:spcPct val="150000"/>
              </a:lnSpc>
              <a:spcAft>
                <a:spcPts val="800"/>
              </a:spcAft>
            </a:pPr>
            <a:r>
              <a:rPr lang="ru-RU" sz="1800" b="1" dirty="0">
                <a:solidFill>
                  <a:srgbClr val="00206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Times New Roman" panose="02020603050405020304" pitchFamily="18" charset="0"/>
              </a:rPr>
              <a:t>Информирование населения</a:t>
            </a:r>
            <a:endParaRPr lang="ru-RU" sz="1200" dirty="0">
              <a:solidFill>
                <a:srgbClr val="00206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BE651D2-C21D-45AD-BD10-B951FF991E3A}"/>
              </a:ext>
            </a:extLst>
          </p:cNvPr>
          <p:cNvSpPr txBox="1"/>
          <p:nvPr/>
        </p:nvSpPr>
        <p:spPr>
          <a:xfrm>
            <a:off x="4295077" y="959643"/>
            <a:ext cx="4570952" cy="56015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 algn="ctr">
              <a:lnSpc>
                <a:spcPct val="150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ru-RU" sz="1800" b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180</a:t>
            </a:r>
            <a:r>
              <a:rPr lang="ru-RU" sz="1800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информационных конструкций на многоквартирных домах</a:t>
            </a: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ctr">
              <a:lnSpc>
                <a:spcPct val="150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ru-RU" sz="1800" b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14 </a:t>
            </a:r>
            <a:r>
              <a:rPr lang="ru-R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информационных стендов администрации.</a:t>
            </a: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ctr">
              <a:lnSpc>
                <a:spcPct val="150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ru-R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официальный сайт</a:t>
            </a: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ctr">
              <a:lnSpc>
                <a:spcPct val="150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ru-R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страницы в социальных сетях</a:t>
            </a: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57200" indent="450215" algn="ctr">
              <a:lnSpc>
                <a:spcPct val="150000"/>
              </a:lnSpc>
              <a:spcAft>
                <a:spcPts val="800"/>
              </a:spcAft>
            </a:pPr>
            <a:r>
              <a:rPr lang="ru-RU" sz="1800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За отчетный период уникальными посетителями сайта стали </a:t>
            </a:r>
            <a:r>
              <a:rPr lang="ru-RU" sz="1800" b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более 50 тыс. 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человек  </a:t>
            </a:r>
            <a:endParaRPr lang="ru-RU" b="1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450215" algn="ctr">
              <a:lnSpc>
                <a:spcPct val="150000"/>
              </a:lnSpc>
              <a:spcAft>
                <a:spcPts val="800"/>
              </a:spcAft>
            </a:pPr>
            <a:r>
              <a:rPr lang="ru-RU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Размещено более 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5 тыс. публикаций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 год</a:t>
            </a:r>
          </a:p>
          <a:p>
            <a:pPr marL="457200" indent="450215" algn="ctr">
              <a:lnSpc>
                <a:spcPct val="150000"/>
              </a:lnSpc>
              <a:spcAft>
                <a:spcPts val="800"/>
              </a:spcAft>
            </a:pP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889041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55575" y="476674"/>
            <a:ext cx="88569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На воинском учете по состоянию на 01 января 2023 состоит </a:t>
            </a:r>
            <a:endParaRPr lang="ru-RU" b="1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/>
            <a:r>
              <a:rPr lang="ru-RU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1857 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человек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" name="AutoShape 2" descr="https://3.downloader.disk.yandex.ru/preview/ffbee0ae2595ee785eea611192a5b193e5a85cc7075b94303fb2615438d00457/inf/R62WU8dtk7-Q0djji7n-csKAopnhn2JZk_uZ7ULrBZP9Hu44-RGRh-QvL47kHQpRb5J-bwvS5rvxVqLhUHgohQ==?uid=1520300653&amp;filename=2022-07-14+14-18-50.JPG&amp;disposition=inline&amp;hash=&amp;limit=0&amp;content_type=image%2Fjpeg&amp;tknv=v2&amp;owner_uid=1520300653&amp;size=1920x880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8102" y="3284988"/>
            <a:ext cx="2473163" cy="32975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2791" y="3284987"/>
            <a:ext cx="2182082" cy="32975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9" name="Picture 7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897"/>
          <a:stretch/>
        </p:blipFill>
        <p:spPr bwMode="auto">
          <a:xfrm>
            <a:off x="80197" y="3922441"/>
            <a:ext cx="4107863" cy="25046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4422873" y="1484784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Из них: 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166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офицеров; </a:t>
            </a:r>
            <a:endParaRPr lang="ru-RU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285750" indent="-285750">
              <a:buFontTx/>
              <a:buChar char="-"/>
            </a:pPr>
            <a:r>
              <a:rPr lang="ru-RU" b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1428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солдат, сержантов, старшин и прапорщиков; </a:t>
            </a:r>
            <a:endParaRPr lang="ru-RU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285750" indent="-285750">
              <a:buFontTx/>
              <a:buChar char="-"/>
            </a:pP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263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количество граждан, подлежащих призыву </a:t>
            </a:r>
          </a:p>
        </p:txBody>
      </p:sp>
      <p:pic>
        <p:nvPicPr>
          <p:cNvPr id="3080" name="Picture 8" descr="C:\Users\e.truhova\Desktop\отчет главы 2022\фото га\гум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27" y="1245599"/>
            <a:ext cx="4085033" cy="2628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5692046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xmlns="" id="{059BA338-3482-4FB0-9A1A-EBB2836DF684}"/>
              </a:ext>
            </a:extLst>
          </p:cNvPr>
          <p:cNvSpPr/>
          <p:nvPr/>
        </p:nvSpPr>
        <p:spPr>
          <a:xfrm>
            <a:off x="3436340" y="2170772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Администрация поселения Щаповское</a:t>
            </a:r>
            <a:endParaRPr lang="ru-RU" dirty="0"/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xmlns="" id="{FFC0556B-C2BA-4DC7-B873-48D0DBC77E88}"/>
              </a:ext>
            </a:extLst>
          </p:cNvPr>
          <p:cNvSpPr/>
          <p:nvPr/>
        </p:nvSpPr>
        <p:spPr>
          <a:xfrm>
            <a:off x="3436340" y="1063474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Совет депутатов поселения </a:t>
            </a:r>
            <a:r>
              <a:rPr lang="ru-RU" dirty="0" err="1"/>
              <a:t>Щаповское</a:t>
            </a:r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xmlns="" id="{891B1628-2C75-4018-BCA2-EDDA4F556839}"/>
              </a:ext>
            </a:extLst>
          </p:cNvPr>
          <p:cNvSpPr/>
          <p:nvPr/>
        </p:nvSpPr>
        <p:spPr>
          <a:xfrm>
            <a:off x="5849226" y="3186198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Общественные советники главы администрации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xmlns="" id="{D4388022-6511-4860-92D6-38A5AF0CFF82}"/>
              </a:ext>
            </a:extLst>
          </p:cNvPr>
          <p:cNvSpPr/>
          <p:nvPr/>
        </p:nvSpPr>
        <p:spPr>
          <a:xfrm>
            <a:off x="5838345" y="5236405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Совет </a:t>
            </a:r>
            <a:r>
              <a:rPr lang="ru-RU" dirty="0" smtClean="0"/>
              <a:t>ветеранов</a:t>
            </a:r>
            <a:endParaRPr lang="ru-RU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xmlns="" id="{943133FF-8F6A-4A68-9357-097811ED8904}"/>
              </a:ext>
            </a:extLst>
          </p:cNvPr>
          <p:cNvSpPr/>
          <p:nvPr/>
        </p:nvSpPr>
        <p:spPr>
          <a:xfrm>
            <a:off x="5821696" y="4205969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Первичная ячейка общества </a:t>
            </a:r>
            <a:r>
              <a:rPr lang="ru-RU" dirty="0" smtClean="0"/>
              <a:t>инвалидов</a:t>
            </a:r>
            <a:endParaRPr lang="ru-RU" dirty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xmlns="" id="{ADEB23F9-72FA-4D13-B5EC-964076538FF3}"/>
              </a:ext>
            </a:extLst>
          </p:cNvPr>
          <p:cNvSpPr/>
          <p:nvPr/>
        </p:nvSpPr>
        <p:spPr>
          <a:xfrm>
            <a:off x="3414843" y="5229199"/>
            <a:ext cx="2314313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Молодежная </a:t>
            </a:r>
            <a:r>
              <a:rPr lang="ru-RU" dirty="0" smtClean="0"/>
              <a:t>палата</a:t>
            </a:r>
            <a:endParaRPr lang="ru-RU" dirty="0"/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xmlns="" id="{CED5CD4B-5A08-4F8A-ADFF-269BCD6AA48E}"/>
              </a:ext>
            </a:extLst>
          </p:cNvPr>
          <p:cNvSpPr/>
          <p:nvPr/>
        </p:nvSpPr>
        <p:spPr>
          <a:xfrm>
            <a:off x="5818042" y="1059984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Муниципальные учреждения культуры</a:t>
            </a: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xmlns="" id="{5F4297EC-AD54-4920-BDB5-036376253E40}"/>
              </a:ext>
            </a:extLst>
          </p:cNvPr>
          <p:cNvSpPr/>
          <p:nvPr/>
        </p:nvSpPr>
        <p:spPr>
          <a:xfrm>
            <a:off x="5838345" y="2156925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/>
              <a:t>Муниципальные учреждения спорта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xmlns="" id="{D4388022-6511-4860-92D6-38A5AF0CFF82}"/>
              </a:ext>
            </a:extLst>
          </p:cNvPr>
          <p:cNvSpPr/>
          <p:nvPr/>
        </p:nvSpPr>
        <p:spPr>
          <a:xfrm>
            <a:off x="1051301" y="1059984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>
                <a:solidFill>
                  <a:schemeClr val="bg1"/>
                </a:solidFill>
              </a:rPr>
              <a:t>ГБОУ Школа №2075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xmlns="" id="{D4388022-6511-4860-92D6-38A5AF0CFF82}"/>
              </a:ext>
            </a:extLst>
          </p:cNvPr>
          <p:cNvSpPr/>
          <p:nvPr/>
        </p:nvSpPr>
        <p:spPr>
          <a:xfrm>
            <a:off x="1043608" y="2156925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ГБУЗ Больница «Кузнечики»</a:t>
            </a:r>
            <a:endParaRPr lang="ru-RU" dirty="0"/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xmlns="" id="{D4388022-6511-4860-92D6-38A5AF0CFF82}"/>
              </a:ext>
            </a:extLst>
          </p:cNvPr>
          <p:cNvSpPr/>
          <p:nvPr/>
        </p:nvSpPr>
        <p:spPr>
          <a:xfrm>
            <a:off x="1051301" y="4226933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ГБУ ЦСО «</a:t>
            </a:r>
            <a:r>
              <a:rPr lang="ru-RU" dirty="0" err="1" smtClean="0"/>
              <a:t>Щербинский</a:t>
            </a:r>
            <a:r>
              <a:rPr lang="ru-RU" dirty="0" smtClean="0"/>
              <a:t>»</a:t>
            </a:r>
            <a:endParaRPr lang="ru-RU" dirty="0"/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xmlns="" id="{D4388022-6511-4860-92D6-38A5AF0CFF82}"/>
              </a:ext>
            </a:extLst>
          </p:cNvPr>
          <p:cNvSpPr/>
          <p:nvPr/>
        </p:nvSpPr>
        <p:spPr>
          <a:xfrm>
            <a:off x="1069214" y="5229200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УСЗН </a:t>
            </a:r>
            <a:r>
              <a:rPr lang="ru-RU" dirty="0" err="1" smtClean="0"/>
              <a:t>ТиНАО</a:t>
            </a:r>
            <a:endParaRPr lang="ru-RU" dirty="0"/>
          </a:p>
        </p:txBody>
      </p:sp>
      <p:sp>
        <p:nvSpPr>
          <p:cNvPr id="38" name="Прямоугольник 37">
            <a:extLst>
              <a:ext uri="{FF2B5EF4-FFF2-40B4-BE49-F238E27FC236}">
                <a16:creationId xmlns:a16="http://schemas.microsoft.com/office/drawing/2014/main" xmlns="" id="{D4388022-6511-4860-92D6-38A5AF0CFF82}"/>
              </a:ext>
            </a:extLst>
          </p:cNvPr>
          <p:cNvSpPr/>
          <p:nvPr/>
        </p:nvSpPr>
        <p:spPr>
          <a:xfrm>
            <a:off x="3424526" y="3186198"/>
            <a:ext cx="2283134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Префектура </a:t>
            </a:r>
            <a:r>
              <a:rPr lang="ru-RU" dirty="0" err="1" smtClean="0"/>
              <a:t>ТиНАО</a:t>
            </a:r>
            <a:endParaRPr lang="ru-RU" dirty="0"/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xmlns="" id="{D4388022-6511-4860-92D6-38A5AF0CFF82}"/>
              </a:ext>
            </a:extLst>
          </p:cNvPr>
          <p:cNvSpPr/>
          <p:nvPr/>
        </p:nvSpPr>
        <p:spPr>
          <a:xfrm>
            <a:off x="1069214" y="3186198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ГБУДО </a:t>
            </a:r>
            <a:r>
              <a:rPr lang="ru-RU" dirty="0" err="1" smtClean="0"/>
              <a:t>Щаповская</a:t>
            </a:r>
            <a:r>
              <a:rPr lang="ru-RU" dirty="0" smtClean="0"/>
              <a:t> ДШИ «Гармония»</a:t>
            </a:r>
            <a:endParaRPr lang="ru-RU" dirty="0"/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xmlns="" id="{D4388022-6511-4860-92D6-38A5AF0CFF82}"/>
              </a:ext>
            </a:extLst>
          </p:cNvPr>
          <p:cNvSpPr/>
          <p:nvPr/>
        </p:nvSpPr>
        <p:spPr>
          <a:xfrm>
            <a:off x="3441159" y="4227567"/>
            <a:ext cx="2271320" cy="872455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МО МВД </a:t>
            </a:r>
            <a:r>
              <a:rPr lang="ru-RU" dirty="0" err="1" smtClean="0"/>
              <a:t>г.Москвы</a:t>
            </a:r>
            <a:r>
              <a:rPr lang="ru-RU" dirty="0" smtClean="0"/>
              <a:t> «</a:t>
            </a:r>
            <a:r>
              <a:rPr lang="ru-RU" dirty="0" err="1" smtClean="0"/>
              <a:t>Куриловское</a:t>
            </a:r>
            <a:r>
              <a:rPr lang="ru-RU" dirty="0" smtClean="0"/>
              <a:t>»</a:t>
            </a:r>
            <a:endParaRPr lang="ru-RU" dirty="0"/>
          </a:p>
        </p:txBody>
      </p:sp>
      <p:sp>
        <p:nvSpPr>
          <p:cNvPr id="42" name="TextBox 41"/>
          <p:cNvSpPr txBox="1"/>
          <p:nvPr/>
        </p:nvSpPr>
        <p:spPr>
          <a:xfrm>
            <a:off x="2987824" y="135297"/>
            <a:ext cx="24593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Взаимодействие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1739195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987824" y="135297"/>
            <a:ext cx="3153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Социальная политика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20B5FC33-DB17-47D6-93D8-52F1FFCD5303}"/>
              </a:ext>
            </a:extLst>
          </p:cNvPr>
          <p:cNvSpPr txBox="1"/>
          <p:nvPr/>
        </p:nvSpPr>
        <p:spPr>
          <a:xfrm>
            <a:off x="473454" y="609031"/>
            <a:ext cx="8203002" cy="60221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r>
              <a:rPr lang="ru-RU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На территории поселения в настоящее время проживают</a:t>
            </a:r>
            <a:r>
              <a:rPr lang="ru-RU" dirty="0" smtClean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</a:p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endParaRPr lang="ru-RU" dirty="0" smtClean="0"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180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многодетных семей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47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 детей, находящихся под опекой, попечительством и патронатом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659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человек с ограниченными возможностями здоровья, из них – 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105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детей-инвалидов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участника Великой Отечественной войны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участников трудового фронта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бывший несовершеннолетний узник фашистского концлагеря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500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ветеранов труда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50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 ветеранов боевых действий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 </a:t>
            </a: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40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ветеранов военной 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службы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indent="450215" algn="just">
              <a:lnSpc>
                <a:spcPct val="150000"/>
              </a:lnSpc>
              <a:spcAft>
                <a:spcPts val="800"/>
              </a:spcAft>
            </a:pPr>
            <a:endParaRPr lang="ru-RU" sz="1400" dirty="0">
              <a:latin typeface="Constantia" panose="02030602050306030303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159999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e.truhova\Desktop\отчет главы 2022\фото га\соц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63" t="7711" r="12083"/>
          <a:stretch/>
        </p:blipFill>
        <p:spPr bwMode="auto">
          <a:xfrm>
            <a:off x="21813" y="31162"/>
            <a:ext cx="4406171" cy="3581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Users\e.truhova\Desktop\отчет главы 2022\фото га\ветеран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373" r="14432"/>
          <a:stretch/>
        </p:blipFill>
        <p:spPr bwMode="auto">
          <a:xfrm>
            <a:off x="4452600" y="49054"/>
            <a:ext cx="4583896" cy="356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:\Users\e.truhova\Desktop\отчет главы 2022\фото га\мероприятия\акции5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71" y="3645540"/>
            <a:ext cx="4403313" cy="3095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1" name="Picture 7" descr="C:\Users\e.truhova\Downloads\СВ\WhatsApp Image 2023-02-02 at 14.49.19.jpe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2600" y="3650724"/>
            <a:ext cx="4583896" cy="30906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856936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 descr="C:\Users\e.truhova\Downloads\0905\IMG_20220509_104754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28" y="116632"/>
            <a:ext cx="6272696" cy="3528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C:\Users\e.truhova\Desktop\отчет главы 2022\фото га\мероприятия\акции3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165" r="7500" b="20586"/>
          <a:stretch/>
        </p:blipFill>
        <p:spPr bwMode="auto">
          <a:xfrm>
            <a:off x="37828" y="3789040"/>
            <a:ext cx="6272696" cy="30110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C:\Users\e.truhova\Desktop\отчет главы 2022\фото га\мероприятия\акции.jpe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929" b="21071"/>
          <a:stretch/>
        </p:blipFill>
        <p:spPr bwMode="auto">
          <a:xfrm>
            <a:off x="6453108" y="1196752"/>
            <a:ext cx="2594837" cy="34597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1" name="Picture 5" descr="C:\Users\e.truhova\Downloads\2022-04-20 14-56-44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04" t="11622" r="19446"/>
          <a:stretch/>
        </p:blipFill>
        <p:spPr bwMode="auto">
          <a:xfrm>
            <a:off x="6453108" y="4798772"/>
            <a:ext cx="2594837" cy="20013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6156176" y="112078"/>
            <a:ext cx="30963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Благотворительные акции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778070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C:\Users\e.truhova\Desktop\отчет главы 2022\фото га\заседания\165121484943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039" y="541668"/>
            <a:ext cx="5133033" cy="2887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3" name="Picture 3" descr="C:\Users\e.truhova\Downloads\разное_заседания\photo1654236858.jpe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039" y="3501008"/>
            <a:ext cx="5133033" cy="32155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2411760" y="48915"/>
            <a:ext cx="50173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Антинаркотическая деятельность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5292080" y="2420888"/>
            <a:ext cx="3851920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i="1" dirty="0"/>
              <a:t>на диспансерном наблюдении состоят</a:t>
            </a:r>
            <a:r>
              <a:rPr lang="ru-RU" i="1" dirty="0" smtClean="0"/>
              <a:t>:</a:t>
            </a:r>
            <a:endParaRPr lang="en-US" i="1" dirty="0" smtClean="0"/>
          </a:p>
          <a:p>
            <a:endParaRPr lang="ru-RU" dirty="0"/>
          </a:p>
          <a:p>
            <a:r>
              <a:rPr lang="ru-RU" b="1" dirty="0" smtClean="0"/>
              <a:t>-  162 </a:t>
            </a:r>
            <a:r>
              <a:rPr lang="ru-RU" dirty="0" smtClean="0"/>
              <a:t>человека, больных алкоголизмом</a:t>
            </a:r>
          </a:p>
          <a:p>
            <a:endParaRPr lang="ru-RU" dirty="0"/>
          </a:p>
          <a:p>
            <a:pPr marL="285750" indent="-285750">
              <a:buFontTx/>
              <a:buChar char="-"/>
            </a:pPr>
            <a:r>
              <a:rPr lang="ru-RU" b="1" dirty="0" smtClean="0"/>
              <a:t>34</a:t>
            </a:r>
            <a:r>
              <a:rPr lang="ru-RU" dirty="0" smtClean="0"/>
              <a:t> человека, больных наркоманией</a:t>
            </a:r>
          </a:p>
          <a:p>
            <a:pPr marL="285750" indent="-285750">
              <a:buFontTx/>
              <a:buChar char="-"/>
            </a:pPr>
            <a:endParaRPr lang="ru-RU" dirty="0"/>
          </a:p>
          <a:p>
            <a:pPr marL="285750" indent="-285750">
              <a:buFontTx/>
              <a:buChar char="-"/>
            </a:pPr>
            <a:endParaRPr lang="ru-RU" dirty="0" smtClean="0"/>
          </a:p>
          <a:p>
            <a:pPr marL="285750" indent="-285750">
              <a:buFontTx/>
              <a:buChar char="-"/>
            </a:pPr>
            <a:r>
              <a:rPr lang="ru-RU" b="1" dirty="0" smtClean="0"/>
              <a:t>0</a:t>
            </a:r>
            <a:r>
              <a:rPr lang="ru-RU" dirty="0" smtClean="0"/>
              <a:t> смертельных исходов</a:t>
            </a:r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5292080" y="980728"/>
            <a:ext cx="367240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dirty="0"/>
              <a:t>По информации, полученной от Филиала №11 ГБУЗ «МНЦ наркологии ДЗМ», на территории поселения Щаповское:</a:t>
            </a:r>
          </a:p>
        </p:txBody>
      </p:sp>
    </p:spTree>
    <p:extLst>
      <p:ext uri="{BB962C8B-B14F-4D97-AF65-F5344CB8AC3E}">
        <p14:creationId xmlns:p14="http://schemas.microsoft.com/office/powerpoint/2010/main" val="117720752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e.truhova\Desktop\отчет главы 2022\фото га\Музей\музей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7503" y="2924947"/>
            <a:ext cx="2610991" cy="15960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Users\e.truhova\Desktop\отчет главы 2022\фото га\ДК\дк6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975" y="2924944"/>
            <a:ext cx="2615303" cy="15977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C:\Users\e.truhova\Desktop\отчет главы 2022\фото га\СК\ск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5874" y="2927597"/>
            <a:ext cx="2538983" cy="15951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Picture 5" descr="C:\Users\e.truhova\Desktop\фото сайт\Без названия (1)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5405" y="465138"/>
            <a:ext cx="3245778" cy="8114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AutoShape 8" descr="ГБУЗ ГБ Кузнечики ДЗМ амбулатория Щапово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AutoShape 10" descr="ГБУЗ ГБ Кузнечики ДЗМ амбулатория Щапово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" name="AutoShape 12" descr="ГБУЗ больница Кузнечики ДЗМ, амбулатория Щапово, амбулатория, здравпункт,  медпункт, 49, посёлок Щапово — Яндекс Карты"/>
          <p:cNvSpPr>
            <a:spLocks noChangeAspect="1" noChangeArrowheads="1"/>
          </p:cNvSpPr>
          <p:nvPr/>
        </p:nvSpPr>
        <p:spPr bwMode="auto">
          <a:xfrm>
            <a:off x="460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3085" name="Picture 1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0194" y="4797152"/>
            <a:ext cx="2610991" cy="1847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AutoShape 15" descr="Амбулатория в поселении Щаповское — Строительная компания BUILDING THE  FUTURE"/>
          <p:cNvSpPr>
            <a:spLocks noChangeAspect="1" noChangeArrowheads="1"/>
          </p:cNvSpPr>
          <p:nvPr/>
        </p:nvSpPr>
        <p:spPr bwMode="auto">
          <a:xfrm>
            <a:off x="612775" y="312741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3088" name="Picture 1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7866" y="4822264"/>
            <a:ext cx="2538983" cy="1847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90" name="Picture 18" descr="ГБОУ Школа №2075 | ВКонтакте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5405" y="1826770"/>
            <a:ext cx="3245778" cy="827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1" name="Picture 19" descr="C:\Users\e.truhova\Downloads\фото\2022-06-08 15-12-39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11" y="832020"/>
            <a:ext cx="2615303" cy="1822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3" name="Picture 21" descr="ДК Солнечный, дом культуры, 23, посёлок Щапово — Яндекс Карты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976" y="4869379"/>
            <a:ext cx="2615303" cy="17756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5" name="Picture 23" descr="Пункт МФЦ по приему документов поселения Щаповское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6753" y="832020"/>
            <a:ext cx="2613178" cy="1822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9152022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35696" y="18661"/>
            <a:ext cx="33317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Молодежная политика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pic>
        <p:nvPicPr>
          <p:cNvPr id="7170" name="Picture 2" descr="C:\Users\e.truhova\Desktop\отчет главы 2022\фото га\мп\мп5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908" b="2568"/>
          <a:stretch/>
        </p:blipFill>
        <p:spPr bwMode="auto">
          <a:xfrm>
            <a:off x="107504" y="578297"/>
            <a:ext cx="6096000" cy="2950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C:\Users\e.truhova\Desktop\отчет главы 2022\фото га\мп\мп6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8653" y="332656"/>
            <a:ext cx="2699203" cy="2024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C:\Users\e.truhova\Desktop\отчет главы 2022\фото га\мп\мп3.jpe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07" t="28231" r="10178" b="7279"/>
          <a:stretch/>
        </p:blipFill>
        <p:spPr bwMode="auto">
          <a:xfrm>
            <a:off x="135158" y="3555599"/>
            <a:ext cx="6068346" cy="3181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4" name="Picture 6" descr="C:\Users\e.truhova\Downloads\WhatsApp Image 2023-03-10 at 10.45.02.jpe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8653" y="4653136"/>
            <a:ext cx="2639616" cy="1979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5" name="Picture 7" descr="C:\Users\e.truhova\Desktop\отчет главы 2022\фото га\мероприятия\акции6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8653" y="2516428"/>
            <a:ext cx="2639616" cy="20237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520982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C:\Users\e.truhova\Downloads\photo_5321448296763471450_y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736"/>
            <a:ext cx="4211960" cy="3190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5" name="Picture 3" descr="C:\Users\e.truhova\Desktop\отчет главы 2022\фото га\мероприятия\акции1.jpe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3968" y="34968"/>
            <a:ext cx="4812531" cy="3178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6" name="Picture 4" descr="C:\Users\e.truhova\Desktop\отчет главы 2022\фото га\мп\мп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06" y="3260745"/>
            <a:ext cx="2720694" cy="1853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7" name="Picture 5" descr="C:\Users\e.truhova\Desktop\отчет главы 2022\фото га\СВ\св3.jpe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808" y="3282545"/>
            <a:ext cx="6252691" cy="35171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8" name="Picture 6" descr="C:\Users\e.truhova\Desktop\отчет главы 2022\фото га\СК\ск9.jpe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987"/>
          <a:stretch/>
        </p:blipFill>
        <p:spPr bwMode="auto">
          <a:xfrm>
            <a:off x="51106" y="5157193"/>
            <a:ext cx="2709907" cy="16424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3614801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352866" y="160338"/>
            <a:ext cx="24577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Охрана детства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pic>
        <p:nvPicPr>
          <p:cNvPr id="10242" name="Picture 2" descr="C:\Users\e.truhova\Desktop\отчет главы 2022\фото га\мероприятия\акции9.jpe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97" r="26729" b="16454"/>
          <a:stretch/>
        </p:blipFill>
        <p:spPr bwMode="auto">
          <a:xfrm>
            <a:off x="4860031" y="3283972"/>
            <a:ext cx="4272948" cy="3516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3" name="Picture 3" descr="C:\Users\e.truhova\Desktop\отчет главы 2022\фото га\заседания\WhatsApp Image 2022-08-11 at 16.20.11.jpe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631" r="23202"/>
          <a:stretch/>
        </p:blipFill>
        <p:spPr bwMode="auto">
          <a:xfrm>
            <a:off x="31913" y="836712"/>
            <a:ext cx="4681601" cy="2376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AutoShape 5" descr="blob:https://web.tlgrm.app/e897320d-04d1-4038-ae6f-e3c53c121643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10246" name="Picture 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0031" y="829816"/>
            <a:ext cx="4236729" cy="2383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7" name="Picture 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06" y="3296346"/>
            <a:ext cx="4672608" cy="35044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70434529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352866" y="160338"/>
            <a:ext cx="25827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Совет ветеранов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51520" y="971245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dirty="0"/>
              <a:t>2 – участники ВОВ</a:t>
            </a:r>
          </a:p>
          <a:p>
            <a:r>
              <a:rPr lang="ru-RU" dirty="0"/>
              <a:t>20 – ветераны ВОВ</a:t>
            </a:r>
          </a:p>
          <a:p>
            <a:r>
              <a:rPr lang="ru-RU" dirty="0"/>
              <a:t>1 – несовершеннолетний узник фашистских концлагерей</a:t>
            </a:r>
          </a:p>
          <a:p>
            <a:r>
              <a:rPr lang="ru-RU" dirty="0"/>
              <a:t>40 – ветераны вооруженных сил и правоохранительных органов</a:t>
            </a:r>
          </a:p>
          <a:p>
            <a:r>
              <a:rPr lang="ru-RU" dirty="0"/>
              <a:t>49 – ветераны боевых действий</a:t>
            </a:r>
          </a:p>
          <a:p>
            <a:r>
              <a:rPr lang="ru-RU" dirty="0"/>
              <a:t>500 – ветераны труда</a:t>
            </a:r>
          </a:p>
        </p:txBody>
      </p:sp>
      <p:pic>
        <p:nvPicPr>
          <p:cNvPr id="11266" name="Picture 2" descr="C:\Users\e.truhova\Desktop\отчет главы 2022\фото га\СВ\св4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0593" y="622002"/>
            <a:ext cx="3991755" cy="25189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7" name="Picture 3" descr="C:\Users\e.truhova\Desktop\отчет главы 2022\фото га\СВ\СВ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3" r="8169"/>
          <a:stretch/>
        </p:blipFill>
        <p:spPr bwMode="auto">
          <a:xfrm>
            <a:off x="3495948" y="3256556"/>
            <a:ext cx="5486400" cy="35339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8" name="Picture 4" descr="C:\Users\e.truhova\Desktop\отчет главы 2022\фото га\ДК\дк8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249" y="4005064"/>
            <a:ext cx="3264024" cy="24429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5191532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19672" y="160338"/>
            <a:ext cx="59473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Центр Московского долголетия «</a:t>
            </a:r>
            <a:r>
              <a:rPr lang="ru-RU" sz="2400" i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Щапово</a:t>
            </a:r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»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pic>
        <p:nvPicPr>
          <p:cNvPr id="12290" name="Picture 2" descr="C:\Users\e.truhova\Desktop\отчет главы 2022\фото га\цмд\цмд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42" y="622002"/>
            <a:ext cx="4398842" cy="2879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1" name="Picture 3" descr="C:\Users\e.truhova\Desktop\отчет главы 2022\фото га\цмд\ЦМД.tif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46" b="5983"/>
          <a:stretch/>
        </p:blipFill>
        <p:spPr bwMode="auto">
          <a:xfrm>
            <a:off x="4593370" y="629187"/>
            <a:ext cx="4435640" cy="28718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5" descr="C:\Users\e.truhova\Desktop\отчет главы 2022\фото га\цмд\цмд2.jpe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8062" y="3627275"/>
            <a:ext cx="4440947" cy="3114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4" name="Picture 6" descr="C:\Users\e.truhova\Desktop\отчет главы 2022\фото га\цмд\цмд1.jpe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36" r="11839"/>
          <a:stretch/>
        </p:blipFill>
        <p:spPr bwMode="auto">
          <a:xfrm>
            <a:off x="29142" y="3627275"/>
            <a:ext cx="4398842" cy="3114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9438232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71800" y="160338"/>
            <a:ext cx="38008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Общественные советники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pic>
        <p:nvPicPr>
          <p:cNvPr id="13314" name="Picture 2" descr="C:\Users\e.truhova\Desktop\отчет главы 2022\фото га\заседания\photo_5269734408028538249_y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234"/>
          <a:stretch/>
        </p:blipFill>
        <p:spPr bwMode="auto">
          <a:xfrm>
            <a:off x="119165" y="764704"/>
            <a:ext cx="8856984" cy="57405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1539505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059832" y="162632"/>
            <a:ext cx="26246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Культура и спорт</a:t>
            </a:r>
            <a:endParaRPr lang="ru-RU" sz="24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0" y="644391"/>
            <a:ext cx="9144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</a:rPr>
              <a:t>В Доме культуры «Солнечный» проведено </a:t>
            </a:r>
            <a:r>
              <a:rPr lang="ru-RU" b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202</a:t>
            </a: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очных мероприятия, из них для детей - 123</a:t>
            </a:r>
            <a:endParaRPr lang="ru-RU" dirty="0"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algn="ctr"/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В </a:t>
            </a:r>
            <a:r>
              <a:rPr lang="ru-RU" b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25</a:t>
            </a: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</a:rPr>
              <a:t>клубных формированиях проводили свой досуг </a:t>
            </a:r>
            <a:r>
              <a:rPr lang="ru-RU" b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400</a:t>
            </a: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</a:rPr>
              <a:t>человек, из них </a:t>
            </a:r>
            <a:r>
              <a:rPr lang="ru-RU" b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276</a:t>
            </a: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</a:rPr>
              <a:t>детей. </a:t>
            </a:r>
            <a:endParaRPr lang="ru-RU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251520" y="1318181"/>
            <a:ext cx="4572000" cy="203132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dirty="0"/>
              <a:t>Проведены </a:t>
            </a:r>
            <a:r>
              <a:rPr lang="ru-RU" u="sng" dirty="0"/>
              <a:t>фестивали</a:t>
            </a:r>
            <a:r>
              <a:rPr lang="ru-RU" dirty="0"/>
              <a:t>: </a:t>
            </a:r>
          </a:p>
          <a:p>
            <a:pPr lvl="0"/>
            <a:r>
              <a:rPr lang="ru-RU" dirty="0" smtClean="0"/>
              <a:t>* Мы </a:t>
            </a:r>
            <a:r>
              <a:rPr lang="ru-RU" dirty="0"/>
              <a:t>- ровесники </a:t>
            </a:r>
            <a:r>
              <a:rPr lang="ru-RU" dirty="0" err="1"/>
              <a:t>ТиНАО</a:t>
            </a:r>
            <a:r>
              <a:rPr lang="ru-RU" dirty="0"/>
              <a:t> </a:t>
            </a:r>
          </a:p>
          <a:p>
            <a:pPr lvl="0"/>
            <a:r>
              <a:rPr lang="ru-RU" dirty="0" smtClean="0"/>
              <a:t>* 3-й </a:t>
            </a:r>
            <a:r>
              <a:rPr lang="ru-RU" dirty="0"/>
              <a:t>Открытый фестиваль русской песни «Александровская Слобода», посвященный памяти А. </a:t>
            </a:r>
            <a:r>
              <a:rPr lang="ru-RU" dirty="0" err="1"/>
              <a:t>Шарова</a:t>
            </a:r>
            <a:endParaRPr lang="ru-RU" dirty="0"/>
          </a:p>
          <a:p>
            <a:pPr lvl="0"/>
            <a:r>
              <a:rPr lang="ru-RU" dirty="0" smtClean="0"/>
              <a:t>* Концерт-встреча </a:t>
            </a:r>
            <a:r>
              <a:rPr lang="ru-RU" dirty="0"/>
              <a:t>детских фольклорных коллективов «Осенний </a:t>
            </a:r>
            <a:r>
              <a:rPr lang="ru-RU" dirty="0" err="1"/>
              <a:t>карагод</a:t>
            </a:r>
            <a:r>
              <a:rPr lang="ru-RU" dirty="0" smtClean="0"/>
              <a:t>»</a:t>
            </a:r>
            <a:endParaRPr lang="ru-RU" dirty="0"/>
          </a:p>
        </p:txBody>
      </p:sp>
      <p:pic>
        <p:nvPicPr>
          <p:cNvPr id="18434" name="Picture 2" descr="C:\Users\e.truhova\Desktop\отчет главы 2022\фото га\ДК\дк1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804" y="3349506"/>
            <a:ext cx="5567721" cy="3319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436" name="Picture 4" descr="C:\Users\e.truhova\Desktop\отчет главы 2022\фото га\ДК\дк13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6136" y="1290723"/>
            <a:ext cx="3240360" cy="5373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31758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07504" y="46468"/>
            <a:ext cx="9036496" cy="64633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u="sng" dirty="0"/>
              <a:t>Коллективы</a:t>
            </a:r>
            <a:r>
              <a:rPr lang="ru-RU" dirty="0"/>
              <a:t> ДК принимали участие: </a:t>
            </a:r>
            <a:endParaRPr lang="ru-RU" dirty="0" smtClean="0"/>
          </a:p>
          <a:p>
            <a:endParaRPr lang="ru-RU" dirty="0"/>
          </a:p>
          <a:p>
            <a:r>
              <a:rPr lang="ru-RU" dirty="0"/>
              <a:t>•	Общегородской фестиваль </a:t>
            </a:r>
            <a:r>
              <a:rPr lang="ru-RU" dirty="0" err="1"/>
              <a:t>ТиНАО</a:t>
            </a:r>
            <a:r>
              <a:rPr lang="ru-RU" dirty="0"/>
              <a:t>, посвященный празднованию Дня </a:t>
            </a:r>
            <a:r>
              <a:rPr lang="ru-RU" dirty="0" smtClean="0"/>
              <a:t>Победы</a:t>
            </a:r>
          </a:p>
          <a:p>
            <a:endParaRPr lang="ru-RU" dirty="0"/>
          </a:p>
          <a:p>
            <a:r>
              <a:rPr lang="ru-RU" dirty="0"/>
              <a:t>•	Фестиваль на Манежной площади, посвященный 10-летию </a:t>
            </a:r>
            <a:r>
              <a:rPr lang="ru-RU" dirty="0" err="1" smtClean="0"/>
              <a:t>ТиНАО</a:t>
            </a:r>
            <a:endParaRPr lang="ru-RU" dirty="0" smtClean="0"/>
          </a:p>
          <a:p>
            <a:endParaRPr lang="ru-RU" dirty="0"/>
          </a:p>
          <a:p>
            <a:r>
              <a:rPr lang="ru-RU" dirty="0"/>
              <a:t>•	Всероссийский хоровой фестиваль (хор русской песни «Раменье</a:t>
            </a:r>
            <a:r>
              <a:rPr lang="ru-RU" dirty="0" smtClean="0"/>
              <a:t>»)</a:t>
            </a:r>
          </a:p>
          <a:p>
            <a:endParaRPr lang="ru-RU" dirty="0"/>
          </a:p>
          <a:p>
            <a:r>
              <a:rPr lang="ru-RU" dirty="0"/>
              <a:t>•	Международный творческий фестиваль-конкурс «Вдохновение» (детский хореографический коллектив «Карамель</a:t>
            </a:r>
            <a:r>
              <a:rPr lang="ru-RU" dirty="0" smtClean="0"/>
              <a:t>»)</a:t>
            </a:r>
          </a:p>
          <a:p>
            <a:endParaRPr lang="ru-RU" dirty="0"/>
          </a:p>
          <a:p>
            <a:r>
              <a:rPr lang="ru-RU" dirty="0"/>
              <a:t>•	Московский городской фестиваль танцевального искусства «Новая Москва</a:t>
            </a:r>
            <a:r>
              <a:rPr lang="ru-RU" dirty="0" smtClean="0"/>
              <a:t>»</a:t>
            </a:r>
          </a:p>
          <a:p>
            <a:endParaRPr lang="ru-RU" dirty="0"/>
          </a:p>
          <a:p>
            <a:r>
              <a:rPr lang="ru-RU" dirty="0"/>
              <a:t>•	В рамках Московского городского фестиваля «Новая Москва»: «Поющий май», «Я люблю тебя, Россия», «Новое поколение», «Содружество</a:t>
            </a:r>
            <a:r>
              <a:rPr lang="ru-RU" dirty="0" smtClean="0"/>
              <a:t>»</a:t>
            </a:r>
          </a:p>
          <a:p>
            <a:endParaRPr lang="ru-RU" dirty="0"/>
          </a:p>
          <a:p>
            <a:r>
              <a:rPr lang="ru-RU" dirty="0"/>
              <a:t>•	Фестивали современного танца: Всероссийский фестиваль «</a:t>
            </a:r>
            <a:r>
              <a:rPr lang="ru-RU" dirty="0" err="1"/>
              <a:t>Russion</a:t>
            </a:r>
            <a:r>
              <a:rPr lang="ru-RU" dirty="0"/>
              <a:t> </a:t>
            </a:r>
            <a:r>
              <a:rPr lang="ru-RU" dirty="0" err="1"/>
              <a:t>open</a:t>
            </a:r>
            <a:r>
              <a:rPr lang="ru-RU" dirty="0"/>
              <a:t> </a:t>
            </a:r>
            <a:r>
              <a:rPr lang="ru-RU" dirty="0" err="1"/>
              <a:t>dance</a:t>
            </a:r>
            <a:r>
              <a:rPr lang="ru-RU" dirty="0"/>
              <a:t>"; Всероссийский чемпионат «</a:t>
            </a:r>
            <a:r>
              <a:rPr lang="ru-RU" dirty="0" err="1"/>
              <a:t>Top</a:t>
            </a:r>
            <a:r>
              <a:rPr lang="ru-RU" dirty="0"/>
              <a:t> </a:t>
            </a:r>
            <a:r>
              <a:rPr lang="ru-RU" dirty="0" err="1"/>
              <a:t>Crew</a:t>
            </a:r>
            <a:r>
              <a:rPr lang="ru-RU" dirty="0"/>
              <a:t> </a:t>
            </a:r>
            <a:r>
              <a:rPr lang="ru-RU" dirty="0" err="1"/>
              <a:t>Champ</a:t>
            </a:r>
            <a:r>
              <a:rPr lang="ru-RU" dirty="0"/>
              <a:t>» (1 место); Всероссийский фестиваль «</a:t>
            </a:r>
            <a:r>
              <a:rPr lang="ru-RU" dirty="0" err="1"/>
              <a:t>Sugar</a:t>
            </a:r>
            <a:r>
              <a:rPr lang="ru-RU" dirty="0"/>
              <a:t> </a:t>
            </a:r>
            <a:r>
              <a:rPr lang="ru-RU" dirty="0" err="1"/>
              <a:t>fest</a:t>
            </a:r>
            <a:r>
              <a:rPr lang="ru-RU" dirty="0"/>
              <a:t>»; Всероссийский танцевальный чемпионат «Пушка» (студия современного танца «</a:t>
            </a:r>
            <a:r>
              <a:rPr lang="ru-RU" dirty="0" err="1"/>
              <a:t>Dance</a:t>
            </a:r>
            <a:r>
              <a:rPr lang="ru-RU" dirty="0"/>
              <a:t> </a:t>
            </a:r>
            <a:r>
              <a:rPr lang="ru-RU" dirty="0" err="1"/>
              <a:t>mix</a:t>
            </a:r>
            <a:r>
              <a:rPr lang="ru-RU" dirty="0" smtClean="0"/>
              <a:t>»)</a:t>
            </a:r>
          </a:p>
          <a:p>
            <a:endParaRPr lang="ru-RU" dirty="0"/>
          </a:p>
          <a:p>
            <a:r>
              <a:rPr lang="ru-RU" dirty="0"/>
              <a:t>•	Фестиваль-конкурс «</a:t>
            </a:r>
            <a:r>
              <a:rPr lang="ru-RU" dirty="0" err="1"/>
              <a:t>Star</a:t>
            </a:r>
            <a:r>
              <a:rPr lang="ru-RU" dirty="0"/>
              <a:t> </a:t>
            </a:r>
            <a:r>
              <a:rPr lang="ru-RU" dirty="0" err="1"/>
              <a:t>dance</a:t>
            </a:r>
            <a:r>
              <a:rPr lang="ru-RU" dirty="0"/>
              <a:t>» (детский хореографический коллектив «Магия танца»)</a:t>
            </a:r>
          </a:p>
        </p:txBody>
      </p:sp>
    </p:spTree>
    <p:extLst>
      <p:ext uri="{BB962C8B-B14F-4D97-AF65-F5344CB8AC3E}">
        <p14:creationId xmlns:p14="http://schemas.microsoft.com/office/powerpoint/2010/main" val="428050590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C:\Users\e.truhova\Desktop\отчет главы 2022\фото га\ДК\дк16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116632"/>
            <a:ext cx="6048672" cy="3444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0" name="Picture 2" descr="C:\Users\e.truhova\Desktop\отчет главы 2022\фото га\ДК\дк17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681451"/>
            <a:ext cx="4505583" cy="31223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6" descr="C:\Users\e.truhova\Desktop\отчет главы 2022\фото га\ДК\дк9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957" y="3682186"/>
            <a:ext cx="4351035" cy="31293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1" name="Picture 3" descr="C:\Users\e.truhova\Desktop\отчет главы 2022\фото га\ДК\дк24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8185" y="116632"/>
            <a:ext cx="2849398" cy="3444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9377215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C:\Users\e.truhova\Desktop\отчет главы 2022\фото га\ДК\дк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957" y="57454"/>
            <a:ext cx="5481803" cy="30835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3" name="Picture 3" descr="C:\Users\e.truhova\Desktop\отчет главы 2022\фото га\ДК\дк3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7447" y="2348880"/>
            <a:ext cx="3132414" cy="1923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C:\Users\e.truhova\Desktop\отчет главы 2022\фото га\ДК\дк4.jpe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02" t="21872"/>
          <a:stretch/>
        </p:blipFill>
        <p:spPr bwMode="auto">
          <a:xfrm>
            <a:off x="5775097" y="156764"/>
            <a:ext cx="3117114" cy="2131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7" name="Picture 7" descr="C:\Users\e.truhova\Desktop\отчет главы 2022\фото га\ДК\дк10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5097" y="4365104"/>
            <a:ext cx="3132414" cy="22800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8" name="Picture 8" descr="C:\Users\e.truhova\Desktop\отчет главы 2022\фото га\ДК\дк29.jp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910"/>
          <a:stretch/>
        </p:blipFill>
        <p:spPr bwMode="auto">
          <a:xfrm>
            <a:off x="148957" y="3184373"/>
            <a:ext cx="5481803" cy="34607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4299363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71600" y="116632"/>
            <a:ext cx="69851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6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Потребительский рынок и услуги</a:t>
            </a:r>
            <a:endParaRPr lang="ru-RU" sz="36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51521" y="908720"/>
            <a:ext cx="80648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16 сетевых продовольственных магазинов</a:t>
            </a:r>
          </a:p>
          <a:p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•   12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предприятий, реализующих непродовольственные товары</a:t>
            </a:r>
          </a:p>
          <a:p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•   10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предприятий, реализующих продовольственные товары</a:t>
            </a:r>
          </a:p>
          <a:p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•   4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торговых центра</a:t>
            </a:r>
          </a:p>
          <a:p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•   19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предприятий общественного питания</a:t>
            </a:r>
          </a:p>
          <a:p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•   18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предприятий бытового обслуживания</a:t>
            </a:r>
          </a:p>
          <a:p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•    7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аптек</a:t>
            </a:r>
          </a:p>
          <a:p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•    5 </a:t>
            </a: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автозаправочных </a:t>
            </a:r>
            <a:r>
              <a:rPr lang="ru-RU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станций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6" name="Рисунок 5" descr="C:\Users\n.panasenko\Desktop\для отчета\IMG-20221215-WA0030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42" y="3242578"/>
            <a:ext cx="3168352" cy="3153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Рисунок 6" descr="C:\Users\n.panasenko\Desktop\для отчета\20221220_134422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4568" r="2954" b="19093"/>
          <a:stretch>
            <a:fillRect/>
          </a:stretch>
        </p:blipFill>
        <p:spPr bwMode="auto">
          <a:xfrm>
            <a:off x="3323781" y="3255968"/>
            <a:ext cx="2828767" cy="3153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Рисунок 9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033" t="29924" r="39671" b="23345"/>
          <a:stretch/>
        </p:blipFill>
        <p:spPr bwMode="auto">
          <a:xfrm>
            <a:off x="6169302" y="3242578"/>
            <a:ext cx="2876464" cy="3153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791621" y="6397393"/>
            <a:ext cx="13354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/>
              <a:t>д</a:t>
            </a:r>
            <a:r>
              <a:rPr lang="ru-RU" b="1" dirty="0" err="1" smtClean="0"/>
              <a:t>.Троицкое</a:t>
            </a:r>
            <a:endParaRPr lang="ru-RU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6829437" y="6395634"/>
            <a:ext cx="15561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/>
              <a:t>Садовый </a:t>
            </a:r>
            <a:r>
              <a:rPr lang="ru-RU" b="1" dirty="0" err="1" smtClean="0"/>
              <a:t>кв</a:t>
            </a:r>
            <a:r>
              <a:rPr lang="ru-RU" b="1" dirty="0" smtClean="0"/>
              <a:t>-л</a:t>
            </a:r>
            <a:endParaRPr lang="ru-RU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4148098" y="6395635"/>
            <a:ext cx="11801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 smtClean="0"/>
              <a:t>п.Щапово</a:t>
            </a:r>
            <a:endParaRPr lang="ru-RU" b="1" dirty="0"/>
          </a:p>
        </p:txBody>
      </p:sp>
    </p:spTree>
    <p:extLst>
      <p:ext uri="{BB962C8B-B14F-4D97-AF65-F5344CB8AC3E}">
        <p14:creationId xmlns:p14="http://schemas.microsoft.com/office/powerpoint/2010/main" val="99626034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 descr="C:\Users\e.truhova\Desktop\отчет главы 2022\фото га\ДК\дк2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4" y="610290"/>
            <a:ext cx="4449070" cy="5932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459" name="Picture 3" descr="C:\Users\e.truhova\Desktop\отчет главы 2022\фото га\ДК\дк25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310" y="3576336"/>
            <a:ext cx="4513326" cy="3111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460" name="Picture 4" descr="C:\Users\e.truhova\Desktop\отчет главы 2022\фото га\ДК\дк20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719" y="65098"/>
            <a:ext cx="4410508" cy="30038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909470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79512" y="188640"/>
            <a:ext cx="8568952" cy="14875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800"/>
              </a:spcAft>
              <a:tabLst>
                <a:tab pos="590550" algn="l"/>
              </a:tabLst>
            </a:pPr>
            <a:r>
              <a:rPr lang="ru-RU" sz="2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Муниципальным Музеем истории усадьбы Александрово-Щапово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ru-RU" dirty="0" smtClean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 algn="just">
              <a:lnSpc>
                <a:spcPct val="150000"/>
              </a:lnSpc>
              <a:spcAft>
                <a:spcPts val="800"/>
              </a:spcAft>
              <a:tabLst>
                <a:tab pos="590550" algn="l"/>
              </a:tabLst>
            </a:pP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в 2022 году о</a:t>
            </a:r>
            <a:r>
              <a:rPr lang="ru-RU" dirty="0" smtClean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казано </a:t>
            </a:r>
            <a:r>
              <a:rPr lang="ru-RU" dirty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услуг - </a:t>
            </a:r>
            <a:r>
              <a:rPr lang="ru-RU" b="1" dirty="0" smtClean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4928</a:t>
            </a:r>
            <a:r>
              <a:rPr lang="ru-RU" dirty="0" smtClean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dirty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получателям, из них </a:t>
            </a:r>
            <a:r>
              <a:rPr lang="ru-RU" b="1" dirty="0" smtClean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2936</a:t>
            </a:r>
            <a:r>
              <a:rPr lang="ru-RU" dirty="0" smtClean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ru-RU" dirty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– взрослое население и </a:t>
            </a:r>
            <a:r>
              <a:rPr lang="ru-RU" b="1" dirty="0" smtClean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1992 </a:t>
            </a:r>
            <a:r>
              <a:rPr lang="ru-RU" b="1" dirty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–</a:t>
            </a:r>
            <a:r>
              <a:rPr lang="ru-RU" dirty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дети</a:t>
            </a:r>
            <a:r>
              <a:rPr lang="ru-RU" dirty="0" smtClean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Проведено </a:t>
            </a:r>
            <a:r>
              <a:rPr lang="ru-RU" b="1" dirty="0" smtClean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328</a:t>
            </a:r>
            <a:r>
              <a:rPr lang="ru-RU" dirty="0" smtClean="0">
                <a:latin typeface="Constantia" panose="0203060205030603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экскурсий.</a:t>
            </a:r>
            <a:endParaRPr lang="ru-RU" dirty="0">
              <a:latin typeface="Constantia" panose="020306020503060303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0482" name="Picture 2" descr="C:\Users\e.truhova\Desktop\отчет главы 2022\фото га\Музей\музей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053" y="1663070"/>
            <a:ext cx="8782435" cy="4940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1809300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 descr="C:\Users\e.truhova\Desktop\отчет главы 2022\фото га\Музей\музей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02" y="0"/>
            <a:ext cx="2784000" cy="208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7" name="Picture 3" descr="C:\Users\e.truhova\Desktop\отчет главы 2022\фото га\Музей\музей4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5816" y="59175"/>
            <a:ext cx="6096000" cy="4057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8" name="Picture 4" descr="C:\Users\e.truhova\Desktop\отчет главы 2022\фото га\Музей\усадьба1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9" y="2115268"/>
            <a:ext cx="2779564" cy="20015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0" name="Picture 6" descr="C:\Users\e.truhova\Desktop\отчет главы 2022\фото га\Музей\музей11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78" y="4168038"/>
            <a:ext cx="4654138" cy="26179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1" name="Picture 7" descr="C:\Users\e.truhova\Desktop\отчет главы 2022\фото га\Музей\музей7.jpe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4908" y="4168037"/>
            <a:ext cx="4186908" cy="2620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9307898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 descr="C:\Users\e.truhova\Desktop\отчет главы 2022\фото га\Музей\оргзал7.jpe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05" y="26044"/>
            <a:ext cx="3683199" cy="2898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1" name="Picture 3" descr="C:\Users\e.truhova\Desktop\отчет главы 2022\фото га\Музей\музей8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498" y="26044"/>
            <a:ext cx="5396979" cy="33309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2" name="Picture 4" descr="C:\Users\e.truhova\Desktop\отчет главы 2022\фото га\Музей\оргзал.jpe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3068960"/>
            <a:ext cx="5027763" cy="3773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3" name="Picture 5" descr="C:\Users\e.truhova\Desktop\отчет главы 2022\фото га\Музей\оргзал1.jpe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9281" y="3717032"/>
            <a:ext cx="3898486" cy="29255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317998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79512" y="188640"/>
            <a:ext cx="8568952" cy="18569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215" algn="just">
              <a:lnSpc>
                <a:spcPct val="150000"/>
              </a:lnSpc>
              <a:spcAft>
                <a:spcPts val="800"/>
              </a:spcAft>
              <a:tabLst>
                <a:tab pos="590550" algn="l"/>
              </a:tabLst>
            </a:pP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В 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Спортивном клубе «Заря» </a:t>
            </a:r>
            <a:r>
              <a:rPr lang="ru-RU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занимаются 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более </a:t>
            </a:r>
            <a:r>
              <a:rPr lang="ru-RU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250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детей и подростков. Функционирует </a:t>
            </a:r>
            <a:r>
              <a:rPr lang="ru-RU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9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постоянных секций в </a:t>
            </a:r>
            <a:r>
              <a:rPr lang="ru-RU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Щапово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и </a:t>
            </a:r>
            <a:r>
              <a:rPr lang="ru-RU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Курилово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indent="450215" algn="just">
              <a:lnSpc>
                <a:spcPct val="150000"/>
              </a:lnSpc>
              <a:spcAft>
                <a:spcPts val="800"/>
              </a:spcAft>
              <a:tabLst>
                <a:tab pos="590550" algn="l"/>
              </a:tabLst>
            </a:pP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Подводя итог, поселение Щаповское в рейтинге всех спартакиад в прошедшем году заняло </a:t>
            </a:r>
            <a:r>
              <a:rPr lang="ru-RU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7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место из 21 поселения и городских округов </a:t>
            </a:r>
            <a:r>
              <a:rPr lang="ru-RU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ТиНАО</a:t>
            </a: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ru-RU" sz="14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3195875"/>
              </p:ext>
            </p:extLst>
          </p:nvPr>
        </p:nvGraphicFramePr>
        <p:xfrm>
          <a:off x="179513" y="2045557"/>
          <a:ext cx="8799431" cy="468785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932837"/>
                <a:gridCol w="2932837"/>
                <a:gridCol w="2933757"/>
              </a:tblGrid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Секции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Курилово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Щапово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Футбол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Плавание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Волейбол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Флорбол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ОФП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Баскетбол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Кикбоксинг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Настольный теннис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Лыжные гонки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-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42616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Тренажерный зал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</a:rPr>
                        <a:t>+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</a:rPr>
                        <a:t>+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139397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C:\Users\e.truhova\Desktop\отчет главы 2022\фото га\СК\ск2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48" t="16210" r="6697" b="20027"/>
          <a:stretch/>
        </p:blipFill>
        <p:spPr bwMode="auto">
          <a:xfrm>
            <a:off x="107504" y="188641"/>
            <a:ext cx="8856984" cy="6480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5232596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8" name="Picture 6" descr="C:\Users\e.truhova\Desktop\отчет главы 2022\фото га\СК\ск17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307"/>
          <a:stretch/>
        </p:blipFill>
        <p:spPr bwMode="auto">
          <a:xfrm>
            <a:off x="134878" y="3006654"/>
            <a:ext cx="4493803" cy="3718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4" name="Picture 2" descr="C:\Users\e.truhova\Desktop\отчет главы 2022\фото га\СК\ск4.jpe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31163"/>
            <a:ext cx="4521177" cy="291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6" name="Picture 4" descr="C:\Users\e.truhova\Desktop\отчет главы 2022\фото га\СК\плавание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8068" y="31163"/>
            <a:ext cx="4250691" cy="33978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9" name="Picture 7" descr="C:\Users\e.truhova\Desktop\отчет главы 2022\фото га\СК\ск23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625" r="13849"/>
          <a:stretch/>
        </p:blipFill>
        <p:spPr bwMode="auto">
          <a:xfrm>
            <a:off x="4748068" y="3573016"/>
            <a:ext cx="4242680" cy="31293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9903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 descr="C:\Users\e.truhova\Desktop\отчет главы 2022\фото га\СК\ск19.jpe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343" y="126995"/>
            <a:ext cx="4247806" cy="30644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78" name="Picture 2" descr="C:\Users\e.truhova\Desktop\отчет главы 2022\фото га\СК\ск22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080"/>
          <a:stretch/>
        </p:blipFill>
        <p:spPr bwMode="auto">
          <a:xfrm>
            <a:off x="4548850" y="126995"/>
            <a:ext cx="4462965" cy="30644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79" name="Picture 3" descr="C:\Users\e.truhova\Desktop\отчет главы 2022\фото га\СК\теннис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678" y="3340596"/>
            <a:ext cx="4224471" cy="3168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0" name="Picture 4" descr="C:\Users\e.truhova\Desktop\отчет главы 2022\фото га\СК\ск14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8849" y="3375124"/>
            <a:ext cx="4462965" cy="3168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471138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xmlns="" id="{F0FA9093-8652-4B96-AE20-035371961256}"/>
              </a:ext>
            </a:extLst>
          </p:cNvPr>
          <p:cNvSpPr/>
          <p:nvPr/>
        </p:nvSpPr>
        <p:spPr>
          <a:xfrm>
            <a:off x="1181489" y="3982403"/>
            <a:ext cx="6781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5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Спасибо за внимание!</a:t>
            </a:r>
          </a:p>
        </p:txBody>
      </p:sp>
      <p:pic>
        <p:nvPicPr>
          <p:cNvPr id="4" name="Picture 4" descr="ÐÐµÑÐ±">
            <a:extLst>
              <a:ext uri="{FF2B5EF4-FFF2-40B4-BE49-F238E27FC236}">
                <a16:creationId xmlns:a16="http://schemas.microsoft.com/office/drawing/2014/main" xmlns="" id="{484BE479-0675-441C-9FB2-F166050DA2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1881" y="1004292"/>
            <a:ext cx="1807532" cy="2424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701696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Прямая соединительная линия 7" descr="Разделитель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554736" y="1283791"/>
            <a:ext cx="28302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Рисунок 10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55" y="70306"/>
            <a:ext cx="6144736" cy="6791427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sp>
        <p:nvSpPr>
          <p:cNvPr id="4" name="TextBox 3"/>
          <p:cNvSpPr txBox="1"/>
          <p:nvPr/>
        </p:nvSpPr>
        <p:spPr>
          <a:xfrm>
            <a:off x="4861279" y="2887682"/>
            <a:ext cx="4466287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Итоги </a:t>
            </a:r>
          </a:p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социально-экономического </a:t>
            </a:r>
          </a:p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развития</a:t>
            </a:r>
          </a:p>
          <a:p>
            <a:pPr algn="ctr"/>
            <a:r>
              <a:rPr lang="ru-RU" sz="36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п</a:t>
            </a:r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оселения Щаповское </a:t>
            </a:r>
          </a:p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в городе Москве </a:t>
            </a:r>
          </a:p>
          <a:p>
            <a:pPr algn="ctr"/>
            <a:endParaRPr lang="ru-RU" sz="3600" i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  <a:p>
            <a:pPr algn="ctr"/>
            <a:r>
              <a:rPr lang="ru-RU" sz="3600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в 2022 году </a:t>
            </a:r>
            <a:endParaRPr lang="ru-RU" sz="3600" i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pic>
        <p:nvPicPr>
          <p:cNvPr id="1026" name="Picture 2" descr="https://www.imgonline.com.ua/result_img/imgonline-com-ua-Color-filter-one-tone-TizEiGM5RsXV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5950" y="260649"/>
            <a:ext cx="634412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s://www.imgonline.com.ua/result_img/imgonline-com-ua-Color-filter-one-tone-IqqJppsoZyUd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7" y="201239"/>
            <a:ext cx="880078" cy="851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992638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0" name="Picture 4" descr="C:\Users\e.truhova\Downloads\открытие магазина Да\photo_5285471962770031075_y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2280" y="116632"/>
            <a:ext cx="4404216" cy="33504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Рисунок 5" descr="C:\Users\n.panasenko\Desktop\для отчета\20221227_104328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409"/>
          <a:stretch/>
        </p:blipFill>
        <p:spPr bwMode="auto">
          <a:xfrm>
            <a:off x="107505" y="116632"/>
            <a:ext cx="4464496" cy="3350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9" name="Picture 3" descr="C:\Users\e.truhova\Downloads\открытие магазина Да\photo_5285471962770031085_y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68" r="7909"/>
          <a:stretch/>
        </p:blipFill>
        <p:spPr bwMode="auto">
          <a:xfrm>
            <a:off x="4632280" y="3853915"/>
            <a:ext cx="4404216" cy="2933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2" descr="C:\Users\e.truhova\Downloads\открытие магазина Да\photo_5285471962770031088_y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52" r="1648" b="6666"/>
          <a:stretch/>
        </p:blipFill>
        <p:spPr bwMode="auto">
          <a:xfrm>
            <a:off x="107505" y="3861051"/>
            <a:ext cx="4464496" cy="29264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4042216" y="3467122"/>
            <a:ext cx="11801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err="1" smtClean="0"/>
              <a:t>п.Щапово</a:t>
            </a:r>
            <a:endParaRPr lang="ru-RU" b="1" dirty="0"/>
          </a:p>
        </p:txBody>
      </p:sp>
    </p:spTree>
    <p:extLst>
      <p:ext uri="{BB962C8B-B14F-4D97-AF65-F5344CB8AC3E}">
        <p14:creationId xmlns:p14="http://schemas.microsoft.com/office/powerpoint/2010/main" val="395819851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3" name="Picture 3" descr="C:\Users\e.truhova\Downloads\Фестиваль новая москва\WhatsApp Image 2022-07-01 at 12.00.40.jpe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124"/>
          <a:stretch/>
        </p:blipFill>
        <p:spPr bwMode="auto">
          <a:xfrm>
            <a:off x="4663483" y="3727334"/>
            <a:ext cx="4373014" cy="30140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C:\Users\e.truhova\Downloads\Фестиваль новая москва\WhatsApp Image 2022-07-01 at 12.00.39.jpe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36" t="20142" r="5818" b="26319"/>
          <a:stretch/>
        </p:blipFill>
        <p:spPr bwMode="auto">
          <a:xfrm>
            <a:off x="107504" y="116632"/>
            <a:ext cx="8928993" cy="35010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Рисунок 8" descr="C:\Users\n.panasenko\Desktop\для отчета\20220701_095710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5" y="3727334"/>
            <a:ext cx="4392488" cy="30140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3096278" y="3180387"/>
            <a:ext cx="29754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/>
              <a:t>Фестиваль «Новая Москва»</a:t>
            </a:r>
            <a:endParaRPr lang="ru-RU" b="1" dirty="0"/>
          </a:p>
        </p:txBody>
      </p:sp>
    </p:spTree>
    <p:extLst>
      <p:ext uri="{BB962C8B-B14F-4D97-AF65-F5344CB8AC3E}">
        <p14:creationId xmlns:p14="http://schemas.microsoft.com/office/powerpoint/2010/main" val="311327729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7" name="Picture 3" descr="C:\Users\e.truhova\Desktop\01.07.2022\Новая папка\IMG_20220701_162234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833"/>
          <a:stretch/>
        </p:blipFill>
        <p:spPr bwMode="auto">
          <a:xfrm rot="5400000">
            <a:off x="-1165228" y="1749406"/>
            <a:ext cx="6361888" cy="38164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C:\Users\e.truhova\Desktop\01.07.2022\Новая папка\IMG_20220701_164331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93"/>
          <a:stretch/>
        </p:blipFill>
        <p:spPr bwMode="auto">
          <a:xfrm>
            <a:off x="4063378" y="3776849"/>
            <a:ext cx="5026286" cy="30398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3" name="Picture 9" descr="C:\Users\e.truhova\Desktop\отчет главы 2022\фото га\ДК\дк1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947" y="476672"/>
            <a:ext cx="5021719" cy="3168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6732242" y="52940"/>
            <a:ext cx="17767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 smtClean="0"/>
              <a:t>10-летие </a:t>
            </a:r>
            <a:r>
              <a:rPr lang="ru-RU" b="1" dirty="0" err="1" smtClean="0"/>
              <a:t>ТиНАО</a:t>
            </a:r>
            <a:endParaRPr lang="ru-RU" b="1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3128654" y="22162"/>
            <a:ext cx="335380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i="1" dirty="0" smtClean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Общественные события</a:t>
            </a:r>
            <a:endParaRPr lang="ru-RU" sz="2000" i="1" dirty="0">
              <a:solidFill>
                <a:schemeClr val="tx1">
                  <a:lumMod val="65000"/>
                  <a:lumOff val="3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440863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" name="Picture 4" descr="X:\ОРГ и СОЦ отдел\10 лет ТиНАО\01.07.2022\101MSDCF\IMG_9860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583" y="4616372"/>
            <a:ext cx="3362448" cy="2241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6" descr="C:\Users\e.truhova\Desktop\отчет главы 2022\фото га\Музей\музей2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6989" y="2924944"/>
            <a:ext cx="5917011" cy="39446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Picture 2" descr="X:\ОРГ и СОЦ отдел\10 лет ТиНАО\01.07.2022\101MSDCF\IMG_9872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5" y="13756"/>
            <a:ext cx="2681777" cy="178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X:\ОРГ и СОЦ отдел\10 лет ТиНАО\01.07.2022\101MSDCF\IMG_9949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959" y="0"/>
            <a:ext cx="4932041" cy="28171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4" name="Picture 6" descr="X:\ОРГ и СОЦ отдел\10 лет ТиНАО\01.07.2022\101MSDCF\IMG_0002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848417"/>
            <a:ext cx="3995935" cy="2663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Picture 2" descr="C:\Users\e.truhova\Downloads\фото\IMG_E8583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9446" y="56339"/>
            <a:ext cx="1277894" cy="1703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93837940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f78453729_win32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="" xmlns:thm15="http://schemas.microsoft.com/office/thememl/2012/main" name="Office_30677669_TF78453729" id="{325D1525-F997-4C6E-A92A-9CC7E08E764B}" vid="{5B30B6F4-5FB2-4158-B863-7D88C0C778DB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Стандартная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1368</TotalTime>
  <Words>1418</Words>
  <Application>Microsoft Office PowerPoint</Application>
  <PresentationFormat>Экран (4:3)</PresentationFormat>
  <Paragraphs>326</Paragraphs>
  <Slides>59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2</vt:i4>
      </vt:variant>
      <vt:variant>
        <vt:lpstr>Заголовки слайдов</vt:lpstr>
      </vt:variant>
      <vt:variant>
        <vt:i4>59</vt:i4>
      </vt:variant>
    </vt:vector>
  </HeadingPairs>
  <TitlesOfParts>
    <vt:vector size="61" baseType="lpstr">
      <vt:lpstr>Тема Office</vt:lpstr>
      <vt:lpstr>tf78453729_win32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Трухова Евгения</dc:creator>
  <cp:lastModifiedBy>Трухова Евгения</cp:lastModifiedBy>
  <cp:revision>100</cp:revision>
  <dcterms:created xsi:type="dcterms:W3CDTF">2023-03-09T07:52:43Z</dcterms:created>
  <dcterms:modified xsi:type="dcterms:W3CDTF">2023-03-20T13:50:45Z</dcterms:modified>
</cp:coreProperties>
</file>