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9695" y="3071302"/>
            <a:ext cx="7167112" cy="1204306"/>
          </a:xfrm>
        </p:spPr>
        <p:txBody>
          <a:bodyPr/>
          <a:lstStyle/>
          <a:p>
            <a:pPr algn="ctr"/>
            <a:r>
              <a:rPr lang="ru-RU" b="1" dirty="0" smtClean="0"/>
              <a:t>Учебно-консультационный </a:t>
            </a:r>
            <a:br>
              <a:rPr lang="ru-RU" b="1" dirty="0" smtClean="0"/>
            </a:br>
            <a:r>
              <a:rPr lang="ru-RU" b="1" dirty="0" smtClean="0"/>
              <a:t>пункт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гражданской обороне и чрезвычайным ситуациям поселения Щаповское </a:t>
            </a:r>
            <a:br>
              <a:rPr lang="ru-RU" dirty="0" smtClean="0"/>
            </a:br>
            <a:r>
              <a:rPr lang="ru-RU" dirty="0" smtClean="0"/>
              <a:t>в городе Москве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56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Нормативно-правовые 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056564"/>
          </a:xfrm>
        </p:spPr>
        <p:txBody>
          <a:bodyPr>
            <a:normAutofit fontScale="92500" lnSpcReduction="20000"/>
          </a:bodyPr>
          <a:lstStyle/>
          <a:p>
            <a:pPr>
              <a:buAutoNum type="arabicPeriod"/>
            </a:pPr>
            <a:r>
              <a:rPr lang="ru-RU" dirty="0" smtClean="0"/>
              <a:t>Федеральный </a:t>
            </a:r>
            <a:r>
              <a:rPr lang="ru-RU" dirty="0"/>
              <a:t>закон от 12.02.1998 N 28-ФЗ (ред. от 30.12.2015) "О гражданской </a:t>
            </a:r>
            <a:r>
              <a:rPr lang="ru-RU" dirty="0" smtClean="0"/>
              <a:t>обороне«</a:t>
            </a:r>
          </a:p>
          <a:p>
            <a:pPr>
              <a:buAutoNum type="arabicPeriod"/>
            </a:pPr>
            <a:r>
              <a:rPr lang="ru-RU" dirty="0"/>
              <a:t>Федеральный закон от 21.12.1994 N 68-ФЗ (ред. от 23.06.2016) "О защите населения и территорий от чрезвычайных ситуаций природного и техногенного </a:t>
            </a:r>
            <a:r>
              <a:rPr lang="ru-RU" dirty="0" smtClean="0"/>
              <a:t>характера«</a:t>
            </a:r>
          </a:p>
          <a:p>
            <a:pPr>
              <a:buAutoNum type="arabicPeriod"/>
            </a:pPr>
            <a:r>
              <a:rPr lang="ru-RU" dirty="0"/>
              <a:t>Постановление Правительства РФ от 04.09.2003 N 547 (ред. от 29.11.2018) "О подготовке населения в области защиты от чрезвычайных ситуаций природного и техногенного </a:t>
            </a:r>
            <a:r>
              <a:rPr lang="ru-RU" dirty="0" smtClean="0"/>
              <a:t>характера«</a:t>
            </a:r>
          </a:p>
          <a:p>
            <a:pPr>
              <a:buAutoNum type="arabicPeriod"/>
            </a:pPr>
            <a:r>
              <a:rPr lang="ru-RU" dirty="0"/>
              <a:t>Постановление Правительства РФ от 02.11.2000 N 841 (ред. от 19.04.2017) "Об утверждении Положения о подготовке населения в области гражданской обороны</a:t>
            </a:r>
            <a:r>
              <a:rPr lang="ru-RU" dirty="0" smtClean="0"/>
              <a:t>"</a:t>
            </a:r>
          </a:p>
          <a:p>
            <a:pPr>
              <a:buAutoNum type="arabicPeriod"/>
            </a:pPr>
            <a:r>
              <a:rPr lang="ru-RU" dirty="0"/>
              <a:t>Постановление Правительства РФ от 15.08.2006 N 501 (ред. от 09.04.2015) "О внесении изменений в Положение об организации обучения населения в области гражданской обороны, утвержденное Постановлением Правительства Российской Федерации от 2 ноября 2000 г. N </a:t>
            </a:r>
            <a:r>
              <a:rPr lang="ru-RU" dirty="0" smtClean="0"/>
              <a:t>841</a:t>
            </a:r>
          </a:p>
          <a:p>
            <a:pPr marL="0" indent="0"/>
            <a:r>
              <a:rPr lang="ru-RU" dirty="0" smtClean="0"/>
              <a:t>Учебная литература: </a:t>
            </a:r>
          </a:p>
          <a:p>
            <a:pPr marL="0" indent="0"/>
            <a:r>
              <a:rPr lang="ru-RU" dirty="0" err="1" smtClean="0"/>
              <a:t>Камышинский</a:t>
            </a:r>
            <a:r>
              <a:rPr lang="ru-RU" dirty="0" smtClean="0"/>
              <a:t> М.И. и др. Оповещение  и информирование в системе мер гражданской обороны, защиты от чрезвычайных ситуаций и пожарной безопасности. Действия должностных лиц и населения.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78" y="1268760"/>
            <a:ext cx="2095396" cy="311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96752"/>
            <a:ext cx="2191159" cy="326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 trans="50000" scaling="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3692298" cy="1752579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09858"/>
            <a:ext cx="3758208" cy="1678111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Нормативно-правовые акты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3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332656"/>
            <a:ext cx="7781488" cy="4752528"/>
          </a:xfrm>
        </p:spPr>
        <p:txBody>
          <a:bodyPr>
            <a:normAutofit/>
          </a:bodyPr>
          <a:lstStyle/>
          <a:p>
            <a:r>
              <a:rPr lang="ru-RU" dirty="0"/>
              <a:t>Главная цель создания УКП - </a:t>
            </a:r>
            <a:r>
              <a:rPr lang="ru-RU" b="0" dirty="0"/>
              <a:t>обеспечение необходимых условий для подготовки неработающего населения </a:t>
            </a:r>
            <a:r>
              <a:rPr lang="ru-RU" b="0" dirty="0" smtClean="0"/>
              <a:t>поселения по  </a:t>
            </a:r>
            <a:r>
              <a:rPr lang="ru-RU" b="0" dirty="0"/>
              <a:t>гражданской </a:t>
            </a:r>
            <a:r>
              <a:rPr lang="ru-RU" b="0" dirty="0" smtClean="0"/>
              <a:t>обороне </a:t>
            </a:r>
            <a:r>
              <a:rPr lang="ru-RU" b="0" dirty="0"/>
              <a:t>и зашиты от чрезвычайных ситуаций (ГОЧС) по месту жительства.</a:t>
            </a:r>
          </a:p>
          <a:p>
            <a:r>
              <a:rPr lang="ru-RU" dirty="0"/>
              <a:t>Основными задачами УКП являются:</a:t>
            </a:r>
          </a:p>
          <a:p>
            <a:r>
              <a:rPr lang="ru-RU" b="0" dirty="0"/>
              <a:t>- организация обучения неработающего населения по программам, утвержденным МЧС России;</a:t>
            </a:r>
          </a:p>
          <a:p>
            <a:r>
              <a:rPr lang="ru-RU" b="0" dirty="0"/>
              <a:t>- выработка практических навыков для действий в условиях чрезвычай­ных ситуаций мирного и военного времени;</a:t>
            </a:r>
          </a:p>
          <a:p>
            <a:r>
              <a:rPr lang="ru-RU" b="0" dirty="0"/>
              <a:t>- повышение уровня морально-психологического состояния населения в условиях угрозы и возникновения чрезвычайных ситуаций, а также при лик­видации их последствий;</a:t>
            </a:r>
          </a:p>
          <a:p>
            <a:r>
              <a:rPr lang="ru-RU" b="0" dirty="0"/>
              <a:t>- пропаганда важности и необходимости всех </a:t>
            </a:r>
            <a:r>
              <a:rPr lang="ru-RU" b="0" dirty="0" smtClean="0"/>
              <a:t>мероприятий </a:t>
            </a:r>
            <a:r>
              <a:rPr lang="ru-RU" b="0" dirty="0"/>
              <a:t>ГОЧС в со­временных условиях.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0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3" y="0"/>
            <a:ext cx="9027263" cy="895008"/>
          </a:xfrm>
        </p:spPr>
        <p:txBody>
          <a:bodyPr/>
          <a:lstStyle/>
          <a:p>
            <a:pPr algn="ctr"/>
            <a:r>
              <a:rPr lang="ru-RU" dirty="0"/>
              <a:t>Учебно-консультационные </a:t>
            </a:r>
            <a:r>
              <a:rPr lang="ru-RU" dirty="0" smtClean="0"/>
              <a:t>пункты Москвы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45438"/>
            <a:ext cx="3646719" cy="2934469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773">
            <a:off x="3969615" y="1043091"/>
            <a:ext cx="4753266" cy="2704805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Лента лицом вверх 7"/>
          <p:cNvSpPr/>
          <p:nvPr/>
        </p:nvSpPr>
        <p:spPr>
          <a:xfrm>
            <a:off x="3394183" y="3945438"/>
            <a:ext cx="3312368" cy="417390"/>
          </a:xfrm>
          <a:prstGeom prst="ribbon2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г</a:t>
            </a:r>
            <a:r>
              <a:rPr lang="ru-RU" dirty="0" err="1" smtClean="0">
                <a:solidFill>
                  <a:schemeClr val="tx1"/>
                </a:solidFill>
              </a:rPr>
              <a:t>.о.Зеленоград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Лента лицом вверх 9"/>
          <p:cNvSpPr/>
          <p:nvPr/>
        </p:nvSpPr>
        <p:spPr>
          <a:xfrm rot="722972">
            <a:off x="4795101" y="1023514"/>
            <a:ext cx="3312368" cy="417390"/>
          </a:xfrm>
          <a:prstGeom prst="ribbon2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ЮЗАО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2840">
            <a:off x="326225" y="1423570"/>
            <a:ext cx="4523234" cy="2847902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Лента лицом вверх 11"/>
          <p:cNvSpPr/>
          <p:nvPr/>
        </p:nvSpPr>
        <p:spPr>
          <a:xfrm rot="20551228">
            <a:off x="453754" y="1540559"/>
            <a:ext cx="3312368" cy="417390"/>
          </a:xfrm>
          <a:prstGeom prst="ribbon2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Ц</a:t>
            </a:r>
            <a:r>
              <a:rPr lang="ru-RU" dirty="0" smtClean="0">
                <a:solidFill>
                  <a:schemeClr val="tx1"/>
                </a:solidFill>
              </a:rPr>
              <a:t>АО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7668">
            <a:off x="4496374" y="1875651"/>
            <a:ext cx="4362222" cy="2824580"/>
          </a:xfrm>
          <a:prstGeom prst="rect">
            <a:avLst/>
          </a:prstGeom>
          <a:noFill/>
          <a:ln w="5397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36400"/>
            <a:ext cx="4926137" cy="2963651"/>
          </a:xfrm>
          <a:prstGeom prst="rect">
            <a:avLst/>
          </a:prstGeom>
          <a:noFill/>
          <a:ln w="5397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144000" cy="548640"/>
          </a:xfrm>
        </p:spPr>
        <p:txBody>
          <a:bodyPr/>
          <a:lstStyle/>
          <a:p>
            <a:pPr algn="ctr"/>
            <a:r>
              <a:rPr lang="ru-RU" dirty="0"/>
              <a:t>Учебно-консультационные </a:t>
            </a:r>
            <a:r>
              <a:rPr lang="ru-RU" dirty="0" smtClean="0"/>
              <a:t>пункты Москвы</a:t>
            </a:r>
            <a:endParaRPr lang="ru-RU" dirty="0"/>
          </a:p>
        </p:txBody>
      </p:sp>
      <p:sp>
        <p:nvSpPr>
          <p:cNvPr id="10" name="Лента лицом вверх 9"/>
          <p:cNvSpPr/>
          <p:nvPr/>
        </p:nvSpPr>
        <p:spPr>
          <a:xfrm>
            <a:off x="1553120" y="3858286"/>
            <a:ext cx="3312368" cy="417390"/>
          </a:xfrm>
          <a:prstGeom prst="ribbon2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Сокол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Лента лицом вверх 10"/>
          <p:cNvSpPr/>
          <p:nvPr/>
        </p:nvSpPr>
        <p:spPr>
          <a:xfrm rot="1048916">
            <a:off x="5512060" y="1972671"/>
            <a:ext cx="3312368" cy="417390"/>
          </a:xfrm>
          <a:prstGeom prst="ribbon2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Медведково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6541">
            <a:off x="431135" y="960691"/>
            <a:ext cx="4288733" cy="2675877"/>
          </a:xfrm>
          <a:prstGeom prst="rect">
            <a:avLst/>
          </a:prstGeom>
          <a:noFill/>
          <a:ln w="5397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Лента лицом вверх 8"/>
          <p:cNvSpPr/>
          <p:nvPr/>
        </p:nvSpPr>
        <p:spPr>
          <a:xfrm rot="20496911">
            <a:off x="192534" y="1131288"/>
            <a:ext cx="3312368" cy="417390"/>
          </a:xfrm>
          <a:prstGeom prst="ribbon2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Марьино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УКП поселения Щаповское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17921"/>
            <a:ext cx="3952560" cy="3070040"/>
          </a:xfrm>
          <a:prstGeom prst="rect">
            <a:avLst/>
          </a:prstGeom>
          <a:noFill/>
          <a:ln w="539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1594" y="1063661"/>
            <a:ext cx="3102890" cy="4178560"/>
          </a:xfrm>
          <a:prstGeom prst="rect">
            <a:avLst/>
          </a:prstGeom>
          <a:noFill/>
          <a:ln w="539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3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27584" y="116632"/>
            <a:ext cx="7520940" cy="3579849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 настоящее время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УКП поселения Щаповское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располагает   учебно-материальной базой (учебно-методическая и справочная литература, плакаты, нормативные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документы. Одновременно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УКП может посетить группа из 21 человека.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68036" y="712284"/>
            <a:ext cx="2559456" cy="4392488"/>
          </a:xfrm>
          <a:prstGeom prst="rect">
            <a:avLst/>
          </a:prstGeom>
          <a:noFill/>
          <a:ln w="539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94475" y="2651239"/>
            <a:ext cx="2880319" cy="4435842"/>
          </a:xfrm>
          <a:prstGeom prst="rect">
            <a:avLst/>
          </a:prstGeom>
          <a:noFill/>
          <a:ln w="539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4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868</TotalTime>
  <Words>311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Углы</vt:lpstr>
      <vt:lpstr>Учебно-консультационный  пункт  по гражданской обороне и чрезвычайным ситуациям поселения Щаповское  в городе Москве</vt:lpstr>
      <vt:lpstr>Нормативно-правовые акты</vt:lpstr>
      <vt:lpstr>Нормативно-правовые акты</vt:lpstr>
      <vt:lpstr>Презентация PowerPoint</vt:lpstr>
      <vt:lpstr>Учебно-консультационные пункты Москвы</vt:lpstr>
      <vt:lpstr>Учебно-консультационные пункты Москвы</vt:lpstr>
      <vt:lpstr>УКП поселения Щаповское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Учебно-консультационный  пункт  по гражданской обороне и чрезвычайным ситуациям поселения Щаповское  в городе Москве</dc:title>
  <dc:creator>Андреева Екатерина</dc:creator>
  <cp:lastModifiedBy>Андреева Екатерина</cp:lastModifiedBy>
  <cp:revision>21</cp:revision>
  <dcterms:created xsi:type="dcterms:W3CDTF">2019-07-22T06:26:51Z</dcterms:created>
  <dcterms:modified xsi:type="dcterms:W3CDTF">2023-01-10T10:33:45Z</dcterms:modified>
</cp:coreProperties>
</file>