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4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C111C18A-FD96-4E63-821A-54D70D8DC65F}">
      <dgm:prSet phldrT="[Text]"/>
      <dgm:spPr>
        <a:gradFill rotWithShape="0">
          <a:gsLst>
            <a:gs pos="0">
              <a:schemeClr val="bg2"/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 rtlCol="0"/>
        <a:lstStyle/>
        <a:p>
          <a:pPr algn="ctr" rtl="0"/>
          <a:r>
            <a:rPr lang="ru-RU" b="1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Ремонт отдельных конструктивных элементов многоквартирных домов </a:t>
          </a:r>
        </a:p>
        <a:p>
          <a:pPr algn="ctr" rtl="0"/>
          <a:r>
            <a:rPr lang="ru-RU" b="1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( 10,9 </a:t>
          </a:r>
          <a:r>
            <a:rPr lang="ru-RU" b="1" noProof="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r>
            <a:rPr lang="ru-RU" b="1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ru-RU" b="1" noProof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Group A heading"/>
        </a:ext>
      </dgm:extLst>
    </dgm:pt>
    <dgm:pt modelId="{83BE74EF-FAB4-45A2-BBED-7CD5259AB210}" type="parTrans" cxnId="{FFD8B471-C98F-4DB5-8DE3-2AB7E896ADD5}">
      <dgm:prSet/>
      <dgm:spPr/>
      <dgm:t>
        <a:bodyPr rtlCol="0"/>
        <a:lstStyle/>
        <a:p>
          <a:pPr rtl="0"/>
          <a:endParaRPr lang="en-US"/>
        </a:p>
      </dgm:t>
    </dgm:pt>
    <dgm:pt modelId="{B4F34DE2-2DAE-4F88-8C78-BD8892EBF4FF}" type="sibTrans" cxnId="{FFD8B471-C98F-4DB5-8DE3-2AB7E896ADD5}">
      <dgm:prSet/>
      <dgm:spPr/>
      <dgm:t>
        <a:bodyPr rtlCol="0"/>
        <a:lstStyle/>
        <a:p>
          <a:pPr rtl="0"/>
          <a:endParaRPr lang="en-US"/>
        </a:p>
      </dgm:t>
    </dgm:pt>
    <dgm:pt modelId="{33EAD35F-38F2-4CB7-9A6D-B04FFD8A51FD}">
      <dgm:prSet phldrT="[Text]"/>
      <dgm:spPr/>
      <dgm:t>
        <a:bodyPr rtlCol="0"/>
        <a:lstStyle/>
        <a:p>
          <a:pPr rtl="0"/>
          <a:r>
            <a:rPr lang="ru-RU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   1, 7 </a:t>
          </a:r>
          <a:r>
            <a:rPr lang="ru-RU" b="1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b="1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1FE7DB1-4BFC-4407-80A9-E5514E94C61D}" type="parTrans" cxnId="{FAC3D40F-8E66-452D-9CA4-C2871F2D10EF}">
      <dgm:prSet/>
      <dgm:spPr/>
      <dgm:t>
        <a:bodyPr rtlCol="0"/>
        <a:lstStyle/>
        <a:p>
          <a:pPr rtl="0"/>
          <a:endParaRPr lang="en-US"/>
        </a:p>
      </dgm:t>
    </dgm:pt>
    <dgm:pt modelId="{4B66B839-1910-459B-92B2-14846EBA7A70}" type="sibTrans" cxnId="{FAC3D40F-8E66-452D-9CA4-C2871F2D10EF}">
      <dgm:prSet/>
      <dgm:spPr/>
      <dgm:t>
        <a:bodyPr rtlCol="0"/>
        <a:lstStyle/>
        <a:p>
          <a:pPr rtl="0"/>
          <a:endParaRPr lang="en-US"/>
        </a:p>
      </dgm:t>
    </dgm:pt>
    <dgm:pt modelId="{3C67E77D-62FA-499D-B5E6-E79A091C5267}">
      <dgm:prSet phldrT="[Text]"/>
      <dgm:spPr>
        <a:gradFill rotWithShape="0"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 rtlCol="0"/>
        <a:lstStyle/>
        <a:p>
          <a:pPr algn="ctr" rtl="0"/>
          <a:r>
            <a:rPr lang="ru-RU" b="1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Благоустройство территорий жилой застройки (93, 5 </a:t>
          </a:r>
          <a:r>
            <a:rPr lang="ru-RU" b="1" noProof="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r>
            <a:rPr lang="ru-RU" b="1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ru-RU" b="1" noProof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Group B heading"/>
        </a:ext>
      </dgm:extLst>
    </dgm:pt>
    <dgm:pt modelId="{5337D229-E330-4525-B0FA-14EC5A80604A}" type="parTrans" cxnId="{32AA6160-4426-4C4D-93AE-E2F474E37AD9}">
      <dgm:prSet/>
      <dgm:spPr/>
      <dgm:t>
        <a:bodyPr rtlCol="0"/>
        <a:lstStyle/>
        <a:p>
          <a:pPr rtl="0"/>
          <a:endParaRPr lang="en-US"/>
        </a:p>
      </dgm:t>
    </dgm:pt>
    <dgm:pt modelId="{C056AC5D-B04E-4376-A1CB-3EAB7BE5AF5B}" type="sibTrans" cxnId="{32AA6160-4426-4C4D-93AE-E2F474E37AD9}">
      <dgm:prSet/>
      <dgm:spPr/>
      <dgm:t>
        <a:bodyPr rtlCol="0"/>
        <a:lstStyle/>
        <a:p>
          <a:pPr rtl="0"/>
          <a:endParaRPr lang="en-US"/>
        </a:p>
      </dgm:t>
    </dgm:pt>
    <dgm:pt modelId="{D6510970-8F9C-4B45-A0F3-6ACB9AA76D40}">
      <dgm:prSet phldrT="[Text]"/>
      <dgm:spPr/>
      <dgm:t>
        <a:bodyPr rtlCol="0"/>
        <a:lstStyle/>
        <a:p>
          <a:pPr rtl="0"/>
          <a:r>
            <a:rPr lang="ru-RU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Субсидии  91,1 </a:t>
          </a:r>
          <a:r>
            <a:rPr lang="ru-RU" b="1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b="1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Group B tasks"/>
        </a:ext>
      </dgm:extLst>
    </dgm:pt>
    <dgm:pt modelId="{7A9FC291-2B6A-4475-8B09-917F9F09E3AB}" type="parTrans" cxnId="{C6E7222A-5F84-456A-9806-D51868FAF8A9}">
      <dgm:prSet/>
      <dgm:spPr/>
      <dgm:t>
        <a:bodyPr rtlCol="0"/>
        <a:lstStyle/>
        <a:p>
          <a:pPr rtl="0"/>
          <a:endParaRPr lang="en-US"/>
        </a:p>
      </dgm:t>
    </dgm:pt>
    <dgm:pt modelId="{4B87F32C-3630-48F2-9114-4262C0BEEA9E}" type="sibTrans" cxnId="{C6E7222A-5F84-456A-9806-D51868FAF8A9}">
      <dgm:prSet/>
      <dgm:spPr/>
      <dgm:t>
        <a:bodyPr rtlCol="0"/>
        <a:lstStyle/>
        <a:p>
          <a:pPr rtl="0"/>
          <a:endParaRPr lang="en-US"/>
        </a:p>
      </dgm:t>
    </dgm:pt>
    <dgm:pt modelId="{709ED9DC-E391-4C6C-B788-93F1C2EFB6FD}">
      <dgm:prSet phldrT="[Text]"/>
      <dgm:spPr/>
      <dgm:t>
        <a:bodyPr rtlCol="0"/>
        <a:lstStyle/>
        <a:p>
          <a:pPr rtl="0"/>
          <a:r>
            <a:rPr lang="ru-RU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     2,4 </a:t>
          </a:r>
          <a:r>
            <a:rPr lang="ru-RU" b="1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b="1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5FA6CF0-E0A0-46A0-93C9-B722B31A8A9C}" type="parTrans" cxnId="{78E3C3B3-FD19-41A6-A9CC-BB3375A6FF81}">
      <dgm:prSet/>
      <dgm:spPr/>
      <dgm:t>
        <a:bodyPr rtlCol="0"/>
        <a:lstStyle/>
        <a:p>
          <a:pPr rtl="0"/>
          <a:endParaRPr lang="en-US"/>
        </a:p>
      </dgm:t>
    </dgm:pt>
    <dgm:pt modelId="{F3C03C29-D7FF-4D61-8D75-8B75B2F589EC}" type="sibTrans" cxnId="{78E3C3B3-FD19-41A6-A9CC-BB3375A6FF81}">
      <dgm:prSet/>
      <dgm:spPr/>
      <dgm:t>
        <a:bodyPr rtlCol="0"/>
        <a:lstStyle/>
        <a:p>
          <a:pPr rtl="0"/>
          <a:endParaRPr lang="en-US"/>
        </a:p>
      </dgm:t>
    </dgm:pt>
    <dgm:pt modelId="{FE0A3CAE-D039-42F2-AF12-1E6F6793A633}">
      <dgm:prSet phldrT="[Text]"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 rtlCol="0"/>
        <a:lstStyle/>
        <a:p>
          <a:pPr algn="ctr" rtl="0"/>
          <a:r>
            <a:rPr lang="ru-RU" b="1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Содержание и ремонт объектов дорожного хозяйства ( 69,5 </a:t>
          </a:r>
          <a:r>
            <a:rPr lang="ru-RU" b="1" noProof="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r>
            <a:rPr lang="ru-RU" b="1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ru-RU" b="1" noProof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Group C tasks"/>
        </a:ext>
      </dgm:extLst>
    </dgm:pt>
    <dgm:pt modelId="{7E2ED2D1-AFF4-4DED-BB53-30A310825CE2}" type="parTrans" cxnId="{A6FB3C49-AB75-4315-BB6B-886AA454F16F}">
      <dgm:prSet/>
      <dgm:spPr/>
      <dgm:t>
        <a:bodyPr rtlCol="0"/>
        <a:lstStyle/>
        <a:p>
          <a:pPr rtl="0"/>
          <a:endParaRPr lang="en-US"/>
        </a:p>
      </dgm:t>
    </dgm:pt>
    <dgm:pt modelId="{417BDEF2-191B-4000-BDE8-D3D22A51FCF3}" type="sibTrans" cxnId="{A6FB3C49-AB75-4315-BB6B-886AA454F16F}">
      <dgm:prSet/>
      <dgm:spPr/>
      <dgm:t>
        <a:bodyPr rtlCol="0"/>
        <a:lstStyle/>
        <a:p>
          <a:pPr rtl="0"/>
          <a:endParaRPr lang="en-US"/>
        </a:p>
      </dgm:t>
    </dgm:pt>
    <dgm:pt modelId="{71D67D5D-013C-4885-A61E-A3F99D7C7108}">
      <dgm:prSet phldrT="[Text]"/>
      <dgm:spPr/>
      <dgm:t>
        <a:bodyPr rtlCol="0"/>
        <a:lstStyle/>
        <a:p>
          <a:pPr rtl="0"/>
          <a:r>
            <a:rPr lang="ru-RU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Субсидии  9, 2 </a:t>
          </a:r>
          <a:r>
            <a:rPr lang="ru-RU" b="1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b="1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Group A tasks"/>
        </a:ext>
      </dgm:extLst>
    </dgm:pt>
    <dgm:pt modelId="{13FD8B77-EC9C-4F7D-85F3-A7191A755A86}" type="parTrans" cxnId="{7CDF5A89-87DF-4CC1-8943-7A0E14869583}">
      <dgm:prSet/>
      <dgm:spPr/>
      <dgm:t>
        <a:bodyPr rtlCol="0"/>
        <a:lstStyle/>
        <a:p>
          <a:pPr rtl="0"/>
          <a:endParaRPr lang="en-US"/>
        </a:p>
      </dgm:t>
    </dgm:pt>
    <dgm:pt modelId="{BC16BF20-A847-48B0-889B-BA6389A79929}" type="sibTrans" cxnId="{7CDF5A89-87DF-4CC1-8943-7A0E14869583}">
      <dgm:prSet/>
      <dgm:spPr/>
      <dgm:t>
        <a:bodyPr rtlCol="0"/>
        <a:lstStyle/>
        <a:p>
          <a:pPr rtl="0"/>
          <a:endParaRPr lang="en-US"/>
        </a:p>
      </dgm:t>
    </dgm:pt>
    <dgm:pt modelId="{1DE38F54-13B9-49B9-8D1C-BE40A0B41642}">
      <dgm:prSet phldrT="[Text]"/>
      <dgm:spPr/>
      <dgm:t>
        <a:bodyPr rtlCol="0"/>
        <a:lstStyle/>
        <a:p>
          <a:pPr rtl="0"/>
          <a:r>
            <a:rPr lang="ru-RU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Субсидии  59,8 </a:t>
          </a:r>
          <a:r>
            <a:rPr lang="ru-RU" b="1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b="1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41FC70F-0CFE-4A9B-A53B-CB579CB35D65}" type="parTrans" cxnId="{E2BA7653-A0BC-4906-B811-36202FCAECA9}">
      <dgm:prSet/>
      <dgm:spPr/>
      <dgm:t>
        <a:bodyPr rtlCol="0"/>
        <a:lstStyle/>
        <a:p>
          <a:pPr rtl="0"/>
          <a:endParaRPr lang="en-US"/>
        </a:p>
      </dgm:t>
    </dgm:pt>
    <dgm:pt modelId="{5D6C750F-882D-4057-8E46-BA0F88DBA2EC}" type="sibTrans" cxnId="{E2BA7653-A0BC-4906-B811-36202FCAECA9}">
      <dgm:prSet/>
      <dgm:spPr/>
      <dgm:t>
        <a:bodyPr rtlCol="0"/>
        <a:lstStyle/>
        <a:p>
          <a:pPr rtl="0"/>
          <a:endParaRPr lang="en-US"/>
        </a:p>
      </dgm:t>
    </dgm:pt>
    <dgm:pt modelId="{BB41785A-8267-4540-9E1F-58BBDCD4D5B5}">
      <dgm:prSet phldrT="[Text]"/>
      <dgm:spPr/>
      <dgm:t>
        <a:bodyPr rtlCol="0"/>
        <a:lstStyle/>
        <a:p>
          <a:pPr rtl="0"/>
          <a:r>
            <a:rPr lang="ru-RU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    9.7 </a:t>
          </a:r>
          <a:r>
            <a:rPr lang="ru-RU" b="1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млн,руб</a:t>
          </a:r>
          <a:endParaRPr lang="ru-RU" b="1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FF3921F-4C96-489F-B661-B3DA18F2D683}" type="parTrans" cxnId="{280C73E4-1C61-45A2-B30D-BBAB0C0FCD47}">
      <dgm:prSet/>
      <dgm:spPr/>
      <dgm:t>
        <a:bodyPr/>
        <a:lstStyle/>
        <a:p>
          <a:endParaRPr lang="ru-RU"/>
        </a:p>
      </dgm:t>
    </dgm:pt>
    <dgm:pt modelId="{47CB35EB-88A6-45B1-B43A-90074D98B74A}" type="sibTrans" cxnId="{280C73E4-1C61-45A2-B30D-BBAB0C0FCD47}">
      <dgm:prSet/>
      <dgm:spPr/>
      <dgm:t>
        <a:bodyPr/>
        <a:lstStyle/>
        <a:p>
          <a:endParaRPr lang="ru-RU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47A942F6-847D-4AE7-9CA0-5319E5F60B4F}" type="pres">
      <dgm:prSet presAssocID="{C111C18A-FD96-4E63-821A-54D70D8DC65F}" presName="parentText" presStyleLbl="node1" presStyleIdx="0" presStyleCnt="3" custScaleY="50293" custLinFactY="100000" custLinFactNeighborX="-629" custLinFactNeighborY="163937">
        <dgm:presLayoutVars>
          <dgm:chMax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6EA3914A-CB7F-4A5E-9543-C3A39D9197C9}" type="pres">
      <dgm:prSet presAssocID="{C111C18A-FD96-4E63-821A-54D70D8DC65F}" presName="childText" presStyleLbl="revTx" presStyleIdx="0" presStyleCnt="3" custLinFactY="100000" custLinFactNeighborX="629" custLinFactNeighborY="133466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81203336-F3DE-4B3A-BCF4-0F68C23AC2BB}" type="pres">
      <dgm:prSet presAssocID="{3C67E77D-62FA-499D-B5E6-E79A091C5267}" presName="parentText" presStyleLbl="node1" presStyleIdx="1" presStyleCnt="3" custScaleY="48414" custLinFactY="-47920" custLinFactNeighborX="0" custLinFactNeighborY="-100000">
        <dgm:presLayoutVars>
          <dgm:chMax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782956A5-ADC8-4959-B856-589B9D9B9635}" type="pres">
      <dgm:prSet presAssocID="{3C67E77D-62FA-499D-B5E6-E79A091C5267}" presName="childText" presStyleLbl="revTx" presStyleIdx="1" presStyleCnt="3" custScaleY="88332" custLinFactNeighborX="0" custLinFactNeighborY="-85085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93F1FD2B-9C2C-430F-8FE5-F3CD59D93FC9}" type="pres">
      <dgm:prSet presAssocID="{FE0A3CAE-D039-42F2-AF12-1E6F6793A633}" presName="parentText" presStyleLbl="node1" presStyleIdx="2" presStyleCnt="3" custScaleY="44810" custLinFactY="-41589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DDE5B-48FE-445F-9B7D-B8EC2770F58B}" type="pres">
      <dgm:prSet presAssocID="{FE0A3CAE-D039-42F2-AF12-1E6F6793A633}" presName="childText" presStyleLbl="revTx" presStyleIdx="2" presStyleCnt="3" custLinFactNeighborX="0" custLinFactNeighborY="-838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E7222A-5F84-456A-9806-D51868FAF8A9}" srcId="{3C67E77D-62FA-499D-B5E6-E79A091C5267}" destId="{D6510970-8F9C-4B45-A0F3-6ACB9AA76D40}" srcOrd="0" destOrd="0" parTransId="{7A9FC291-2B6A-4475-8B09-917F9F09E3AB}" sibTransId="{4B87F32C-3630-48F2-9114-4262C0BEEA9E}"/>
    <dgm:cxn modelId="{4D2F4330-2EC1-46FC-ACB7-146606381EE2}" type="presOf" srcId="{D6510970-8F9C-4B45-A0F3-6ACB9AA76D40}" destId="{782956A5-ADC8-4959-B856-589B9D9B9635}" srcOrd="0" destOrd="0" presId="urn:microsoft.com/office/officeart/2005/8/layout/vList2"/>
    <dgm:cxn modelId="{55647BE5-02AC-4CCB-83DA-D05C99E233B7}" type="presOf" srcId="{BB41785A-8267-4540-9E1F-58BBDCD4D5B5}" destId="{951DDE5B-48FE-445F-9B7D-B8EC2770F58B}" srcOrd="0" destOrd="1" presId="urn:microsoft.com/office/officeart/2005/8/layout/vList2"/>
    <dgm:cxn modelId="{FAC3D40F-8E66-452D-9CA4-C2871F2D10EF}" srcId="{C111C18A-FD96-4E63-821A-54D70D8DC65F}" destId="{33EAD35F-38F2-4CB7-9A6D-B04FFD8A51FD}" srcOrd="1" destOrd="0" parTransId="{81FE7DB1-4BFC-4407-80A9-E5514E94C61D}" sibTransId="{4B66B839-1910-459B-92B2-14846EBA7A70}"/>
    <dgm:cxn modelId="{8FA1BC6C-9F38-4F40-9BEB-A4CC4BC4C2C6}" type="presOf" srcId="{90119837-5B71-4D44-BB01-DB0B084933C8}" destId="{ED5DCCC5-BCA8-4491-AA37-BAF153ECA184}" srcOrd="0" destOrd="0" presId="urn:microsoft.com/office/officeart/2005/8/layout/vList2"/>
    <dgm:cxn modelId="{8921C6FA-5268-4826-9992-B0C564DC8B46}" type="presOf" srcId="{C111C18A-FD96-4E63-821A-54D70D8DC65F}" destId="{47A942F6-847D-4AE7-9CA0-5319E5F60B4F}" srcOrd="0" destOrd="0" presId="urn:microsoft.com/office/officeart/2005/8/layout/vList2"/>
    <dgm:cxn modelId="{32AA6160-4426-4C4D-93AE-E2F474E37AD9}" srcId="{90119837-5B71-4D44-BB01-DB0B084933C8}" destId="{3C67E77D-62FA-499D-B5E6-E79A091C5267}" srcOrd="1" destOrd="0" parTransId="{5337D229-E330-4525-B0FA-14EC5A80604A}" sibTransId="{C056AC5D-B04E-4376-A1CB-3EAB7BE5AF5B}"/>
    <dgm:cxn modelId="{30ECBAD3-7DAE-4248-A2B6-6370BDBBE761}" type="presOf" srcId="{1DE38F54-13B9-49B9-8D1C-BE40A0B41642}" destId="{951DDE5B-48FE-445F-9B7D-B8EC2770F58B}" srcOrd="0" destOrd="0" presId="urn:microsoft.com/office/officeart/2005/8/layout/vList2"/>
    <dgm:cxn modelId="{A6FB3C49-AB75-4315-BB6B-886AA454F16F}" srcId="{90119837-5B71-4D44-BB01-DB0B084933C8}" destId="{FE0A3CAE-D039-42F2-AF12-1E6F6793A633}" srcOrd="2" destOrd="0" parTransId="{7E2ED2D1-AFF4-4DED-BB53-30A310825CE2}" sibTransId="{417BDEF2-191B-4000-BDE8-D3D22A51FCF3}"/>
    <dgm:cxn modelId="{7EB4AD0A-0BF7-4722-B519-D73D4E146BC7}" type="presOf" srcId="{71D67D5D-013C-4885-A61E-A3F99D7C7108}" destId="{6EA3914A-CB7F-4A5E-9543-C3A39D9197C9}" srcOrd="0" destOrd="0" presId="urn:microsoft.com/office/officeart/2005/8/layout/vList2"/>
    <dgm:cxn modelId="{BFC455F9-63F3-47CB-915E-846ACD6B3882}" type="presOf" srcId="{709ED9DC-E391-4C6C-B788-93F1C2EFB6FD}" destId="{782956A5-ADC8-4959-B856-589B9D9B9635}" srcOrd="0" destOrd="1" presId="urn:microsoft.com/office/officeart/2005/8/layout/vList2"/>
    <dgm:cxn modelId="{280C73E4-1C61-45A2-B30D-BBAB0C0FCD47}" srcId="{FE0A3CAE-D039-42F2-AF12-1E6F6793A633}" destId="{BB41785A-8267-4540-9E1F-58BBDCD4D5B5}" srcOrd="1" destOrd="0" parTransId="{FFF3921F-4C96-489F-B661-B3DA18F2D683}" sibTransId="{47CB35EB-88A6-45B1-B43A-90074D98B74A}"/>
    <dgm:cxn modelId="{7CDF5A89-87DF-4CC1-8943-7A0E14869583}" srcId="{C111C18A-FD96-4E63-821A-54D70D8DC65F}" destId="{71D67D5D-013C-4885-A61E-A3F99D7C7108}" srcOrd="0" destOrd="0" parTransId="{13FD8B77-EC9C-4F7D-85F3-A7191A755A86}" sibTransId="{BC16BF20-A847-48B0-889B-BA6389A79929}"/>
    <dgm:cxn modelId="{E2BA7653-A0BC-4906-B811-36202FCAECA9}" srcId="{FE0A3CAE-D039-42F2-AF12-1E6F6793A633}" destId="{1DE38F54-13B9-49B9-8D1C-BE40A0B41642}" srcOrd="0" destOrd="0" parTransId="{241FC70F-0CFE-4A9B-A53B-CB579CB35D65}" sibTransId="{5D6C750F-882D-4057-8E46-BA0F88DBA2EC}"/>
    <dgm:cxn modelId="{B5001613-4375-4ADE-8292-3B3EB28ADA75}" type="presOf" srcId="{33EAD35F-38F2-4CB7-9A6D-B04FFD8A51FD}" destId="{6EA3914A-CB7F-4A5E-9543-C3A39D9197C9}" srcOrd="0" destOrd="1" presId="urn:microsoft.com/office/officeart/2005/8/layout/vList2"/>
    <dgm:cxn modelId="{A32539B9-ACA4-475C-8EAF-35799D53F468}" type="presOf" srcId="{FE0A3CAE-D039-42F2-AF12-1E6F6793A633}" destId="{93F1FD2B-9C2C-430F-8FE5-F3CD59D93FC9}" srcOrd="0" destOrd="0" presId="urn:microsoft.com/office/officeart/2005/8/layout/vList2"/>
    <dgm:cxn modelId="{78E3C3B3-FD19-41A6-A9CC-BB3375A6FF81}" srcId="{3C67E77D-62FA-499D-B5E6-E79A091C5267}" destId="{709ED9DC-E391-4C6C-B788-93F1C2EFB6FD}" srcOrd="1" destOrd="0" parTransId="{B5FA6CF0-E0A0-46A0-93C9-B722B31A8A9C}" sibTransId="{F3C03C29-D7FF-4D61-8D75-8B75B2F589EC}"/>
    <dgm:cxn modelId="{93C320F0-CAB7-4053-B3E3-771C83053B2B}" type="presOf" srcId="{3C67E77D-62FA-499D-B5E6-E79A091C5267}" destId="{81203336-F3DE-4B3A-BCF4-0F68C23AC2BB}" srcOrd="0" destOrd="0" presId="urn:microsoft.com/office/officeart/2005/8/layout/vList2"/>
    <dgm:cxn modelId="{FFD8B471-C98F-4DB5-8DE3-2AB7E896ADD5}" srcId="{90119837-5B71-4D44-BB01-DB0B084933C8}" destId="{C111C18A-FD96-4E63-821A-54D70D8DC65F}" srcOrd="0" destOrd="0" parTransId="{83BE74EF-FAB4-45A2-BBED-7CD5259AB210}" sibTransId="{B4F34DE2-2DAE-4F88-8C78-BD8892EBF4FF}"/>
    <dgm:cxn modelId="{52067504-6BA7-4D3B-A304-36FF56AB2BDB}" type="presParOf" srcId="{ED5DCCC5-BCA8-4491-AA37-BAF153ECA184}" destId="{47A942F6-847D-4AE7-9CA0-5319E5F60B4F}" srcOrd="0" destOrd="0" presId="urn:microsoft.com/office/officeart/2005/8/layout/vList2"/>
    <dgm:cxn modelId="{761F3C1D-822D-4B16-BFA0-6665B392DADF}" type="presParOf" srcId="{ED5DCCC5-BCA8-4491-AA37-BAF153ECA184}" destId="{6EA3914A-CB7F-4A5E-9543-C3A39D9197C9}" srcOrd="1" destOrd="0" presId="urn:microsoft.com/office/officeart/2005/8/layout/vList2"/>
    <dgm:cxn modelId="{CA677350-DAD4-4E51-9F21-933E00BF909D}" type="presParOf" srcId="{ED5DCCC5-BCA8-4491-AA37-BAF153ECA184}" destId="{81203336-F3DE-4B3A-BCF4-0F68C23AC2BB}" srcOrd="2" destOrd="0" presId="urn:microsoft.com/office/officeart/2005/8/layout/vList2"/>
    <dgm:cxn modelId="{30B46C17-EAC5-43B8-A0F0-837B592656DB}" type="presParOf" srcId="{ED5DCCC5-BCA8-4491-AA37-BAF153ECA184}" destId="{782956A5-ADC8-4959-B856-589B9D9B9635}" srcOrd="3" destOrd="0" presId="urn:microsoft.com/office/officeart/2005/8/layout/vList2"/>
    <dgm:cxn modelId="{3373B940-C277-47D3-81D9-20138450F6D2}" type="presParOf" srcId="{ED5DCCC5-BCA8-4491-AA37-BAF153ECA184}" destId="{93F1FD2B-9C2C-430F-8FE5-F3CD59D93FC9}" srcOrd="4" destOrd="0" presId="urn:microsoft.com/office/officeart/2005/8/layout/vList2"/>
    <dgm:cxn modelId="{00F8BC35-13BA-49CC-942A-5D4E175041D2}" type="presParOf" srcId="{ED5DCCC5-BCA8-4491-AA37-BAF153ECA184}" destId="{951DDE5B-48FE-445F-9B7D-B8EC2770F58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942F6-847D-4AE7-9CA0-5319E5F60B4F}">
      <dsp:nvSpPr>
        <dsp:cNvPr id="0" name=""/>
        <dsp:cNvSpPr/>
      </dsp:nvSpPr>
      <dsp:spPr>
        <a:xfrm>
          <a:off x="0" y="3384376"/>
          <a:ext cx="11449271" cy="979144"/>
        </a:xfrm>
        <a:prstGeom prst="roundRect">
          <a:avLst/>
        </a:prstGeom>
        <a:gradFill rotWithShape="0">
          <a:gsLst>
            <a:gs pos="0">
              <a:schemeClr val="bg2"/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Ремонт отдельных конструктивных элементов многоквартирных домов 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( 10,9 </a:t>
          </a:r>
          <a:r>
            <a:rPr lang="ru-RU" sz="2100" b="1" kern="1200" noProof="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r>
            <a:rPr lang="ru-RU" sz="2100" b="1" kern="1200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ru-RU" sz="2100" b="1" kern="1200" noProof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7798" y="3432174"/>
        <a:ext cx="11353675" cy="883548"/>
      </dsp:txXfrm>
    </dsp:sp>
    <dsp:sp modelId="{6EA3914A-CB7F-4A5E-9543-C3A39D9197C9}">
      <dsp:nvSpPr>
        <dsp:cNvPr id="0" name=""/>
        <dsp:cNvSpPr/>
      </dsp:nvSpPr>
      <dsp:spPr>
        <a:xfrm>
          <a:off x="0" y="4464489"/>
          <a:ext cx="11449271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514" tIns="26670" rIns="149352" bIns="26670" numCol="1" spcCol="1270" rtlCol="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Субсидии  9, 2 </a:t>
          </a:r>
          <a:r>
            <a:rPr lang="ru-RU" sz="1600" b="1" kern="1200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sz="1600" b="1" kern="12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   1, 7 </a:t>
          </a:r>
          <a:r>
            <a:rPr lang="ru-RU" sz="1600" b="1" kern="1200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sz="1600" b="1" kern="12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4464489"/>
        <a:ext cx="11449271" cy="861120"/>
      </dsp:txXfrm>
    </dsp:sp>
    <dsp:sp modelId="{81203336-F3DE-4B3A-BCF4-0F68C23AC2BB}">
      <dsp:nvSpPr>
        <dsp:cNvPr id="0" name=""/>
        <dsp:cNvSpPr/>
      </dsp:nvSpPr>
      <dsp:spPr>
        <a:xfrm>
          <a:off x="0" y="72001"/>
          <a:ext cx="11449271" cy="942562"/>
        </a:xfrm>
        <a:prstGeom prst="roundRect">
          <a:avLst/>
        </a:prstGeom>
        <a:gradFill rotWithShape="0"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Благоустройство территорий жилой застройки (93, 5 </a:t>
          </a:r>
          <a:r>
            <a:rPr lang="ru-RU" sz="2100" b="1" kern="1200" noProof="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r>
            <a:rPr lang="ru-RU" sz="2100" b="1" kern="1200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ru-RU" sz="2100" b="1" kern="1200" noProof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6012" y="118013"/>
        <a:ext cx="11357247" cy="850538"/>
      </dsp:txXfrm>
    </dsp:sp>
    <dsp:sp modelId="{782956A5-ADC8-4959-B856-589B9D9B9635}">
      <dsp:nvSpPr>
        <dsp:cNvPr id="0" name=""/>
        <dsp:cNvSpPr/>
      </dsp:nvSpPr>
      <dsp:spPr>
        <a:xfrm>
          <a:off x="0" y="1152125"/>
          <a:ext cx="11449271" cy="760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514" tIns="26670" rIns="149352" bIns="26670" numCol="1" spcCol="1270" rtlCol="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Субсидии  91,1 </a:t>
          </a:r>
          <a:r>
            <a:rPr lang="ru-RU" sz="1600" b="1" kern="1200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sz="1600" b="1" kern="12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     2,4 </a:t>
          </a:r>
          <a:r>
            <a:rPr lang="ru-RU" sz="1600" b="1" kern="1200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sz="1600" b="1" kern="12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1152125"/>
        <a:ext cx="11449271" cy="760644"/>
      </dsp:txXfrm>
    </dsp:sp>
    <dsp:sp modelId="{93F1FD2B-9C2C-430F-8FE5-F3CD59D93FC9}">
      <dsp:nvSpPr>
        <dsp:cNvPr id="0" name=""/>
        <dsp:cNvSpPr/>
      </dsp:nvSpPr>
      <dsp:spPr>
        <a:xfrm>
          <a:off x="0" y="1898465"/>
          <a:ext cx="11449271" cy="872396"/>
        </a:xfrm>
        <a:prstGeom prst="roundRect">
          <a:avLst/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Содержание и ремонт объектов дорожного хозяйства ( 69,5 </a:t>
          </a:r>
          <a:r>
            <a:rPr lang="ru-RU" sz="2100" b="1" kern="1200" noProof="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r>
            <a:rPr lang="ru-RU" sz="2100" b="1" kern="1200" noProof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ru-RU" sz="2100" b="1" kern="1200" noProof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2587" y="1941052"/>
        <a:ext cx="11364097" cy="787222"/>
      </dsp:txXfrm>
    </dsp:sp>
    <dsp:sp modelId="{951DDE5B-48FE-445F-9B7D-B8EC2770F58B}">
      <dsp:nvSpPr>
        <dsp:cNvPr id="0" name=""/>
        <dsp:cNvSpPr/>
      </dsp:nvSpPr>
      <dsp:spPr>
        <a:xfrm>
          <a:off x="0" y="2808315"/>
          <a:ext cx="11449271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514" tIns="26670" rIns="149352" bIns="26670" numCol="1" spcCol="1270" rtlCol="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Субсидии  59,8 </a:t>
          </a:r>
          <a:r>
            <a:rPr lang="ru-RU" sz="1600" b="1" kern="1200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млн.руб</a:t>
          </a:r>
          <a:endParaRPr lang="ru-RU" sz="1600" b="1" kern="12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    9.7 </a:t>
          </a:r>
          <a:r>
            <a:rPr lang="ru-RU" sz="1600" b="1" kern="1200" noProof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млн,руб</a:t>
          </a:r>
          <a:endParaRPr lang="ru-RU" sz="1600" b="1" kern="12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2808315"/>
        <a:ext cx="11449271" cy="86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52BA7-253C-4AE5-85BF-6253B35B826B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305EC-2D12-4636-A120-49FD8B306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141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32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67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86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80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215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186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032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0D00EA6-0821-4AC5-933C-321AA654534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483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00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56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7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5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12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588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1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2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05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2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80723-4BBF-4660-9A1C-BB7F1DD53511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51304-3364-469F-8A1A-A7E44EF2F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2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588" y="1556792"/>
            <a:ext cx="5832650" cy="4536504"/>
          </a:xfrm>
        </p:spPr>
        <p:txBody>
          <a:bodyPr rtlCol="0"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состоянию на 1 января 2020 года эксплуатируемый муниципальный жилищный фонд составляет: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68</a:t>
            </a:r>
            <a:r>
              <a:rPr lang="ru-RU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многоквартирных жилых домов.</a:t>
            </a:r>
          </a:p>
          <a:p>
            <a:pPr marL="0" indent="0" algn="ctr">
              <a:buNone/>
            </a:pPr>
            <a:endParaRPr lang="ru-RU" sz="2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 по содержанию и техническому обслуживанию жилищного фонда выполнялись управляющими компаниями: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«Гарант» </a:t>
            </a:r>
            <a:endParaRPr lang="en-US" sz="1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«УК «Омега»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«УК «Шишкин лес» </a:t>
            </a:r>
            <a:endParaRPr lang="en-US" sz="1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ЖКС №3 филиала ФГБУ «ЦЖКУ» МО РФ</a:t>
            </a:r>
            <a:endParaRPr lang="ru-RU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1318" y="188640"/>
            <a:ext cx="11180728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Жилищно-коммунальное хозяйство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772816"/>
            <a:ext cx="5832651" cy="40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7368" y="335121"/>
            <a:ext cx="1116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Мемориал – памятник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воинам </a:t>
            </a:r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Великой Отечественной войны  </a:t>
            </a:r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1941-1945 гг. </a:t>
            </a:r>
            <a:endParaRPr lang="ru-RU" sz="20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поселке </a:t>
            </a:r>
            <a:r>
              <a:rPr lang="ru-RU" sz="20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Курилово</a:t>
            </a:r>
            <a:endParaRPr lang="ru-RU" sz="20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X:\ОРГ и СОЦ отдел\памятники и захоронения\Памятники\новый памятник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98" y="1412776"/>
            <a:ext cx="5574980" cy="51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5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1505" y="404665"/>
            <a:ext cx="974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kern="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и муниципальное имущество</a:t>
            </a:r>
            <a:endParaRPr lang="ru-RU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327" y="1947526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амбулатории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37111" y="1844825"/>
            <a:ext cx="2737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пожарного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депо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п.Щапово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 descr="C:\Users\E567E~1.TRU\AppData\Local\Temp\Rar$DI42.648\IMG_20190917_145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1" y="3583324"/>
            <a:ext cx="3818481" cy="2603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2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0" y="3583324"/>
            <a:ext cx="3571642" cy="2603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4320355" y="1978301"/>
            <a:ext cx="3492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Реконструкция очистных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сооружений </a:t>
            </a:r>
          </a:p>
          <a:p>
            <a:pPr algn="ctr"/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endParaRPr lang="ru-RU" dirty="0"/>
          </a:p>
        </p:txBody>
      </p:sp>
      <p:pic>
        <p:nvPicPr>
          <p:cNvPr id="8" name="Рисунок 3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51" y="3583324"/>
            <a:ext cx="3689462" cy="26035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3" y="404668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Ремонт объектов дорожного хозяйства</a:t>
            </a:r>
            <a:endParaRPr lang="ru-RU" sz="2400" dirty="0"/>
          </a:p>
        </p:txBody>
      </p:sp>
      <p:pic>
        <p:nvPicPr>
          <p:cNvPr id="4" name="Picture 2" descr="C:\Users\e.truhova\Desktop\отчет главы\Рисунок2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574643"/>
            <a:ext cx="5122908" cy="40734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e.truhova\Desktop\отчет главы\Рисунок4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50" y="2512376"/>
            <a:ext cx="5146712" cy="41980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95876" y="1422938"/>
            <a:ext cx="385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д. Троицкое (южная часть)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6600751" y="1227668"/>
            <a:ext cx="5183189" cy="8239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5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Corbe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0744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6479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884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8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6936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098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ш.Варшавское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Остановка </a:t>
            </a:r>
          </a:p>
          <a:p>
            <a:pPr marL="0" indent="0" algn="ctr">
              <a:buNone/>
            </a:pP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д.Сатино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-Татарское (тротуар)</a:t>
            </a:r>
            <a:endPara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 descr="C:\Users\e.sergeeva\Desktop\хотелки 2019-20\Фото объектов 2018-19\АБП ул. Цент. от ул. Урожайная до ул. Суворова, п. Курилово\DSC00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864962"/>
            <a:ext cx="5328592" cy="58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824" y="404664"/>
            <a:ext cx="460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ул.Центральная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д.6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956772"/>
            <a:ext cx="5253211" cy="57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36161" y="404664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ул.Лесная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д.4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1504" y="332659"/>
            <a:ext cx="9193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Устройство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дорожно-</a:t>
            </a:r>
            <a:r>
              <a:rPr lang="ru-RU" sz="2400" b="1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тропиночной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сети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361" y="1035801"/>
            <a:ext cx="11357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Провели по адресам: 	п.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	д. 44, 51, 30-34</a:t>
            </a:r>
          </a:p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	</a:t>
            </a:r>
          </a:p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п.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Курилово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ул. Центральная, д. 6, д.4 </a:t>
            </a:r>
          </a:p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			ул. Лесная, д. 4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6" y="2436508"/>
            <a:ext cx="5812779" cy="4343773"/>
          </a:xfrm>
          <a:prstGeom prst="rect">
            <a:avLst/>
          </a:prstGeom>
        </p:spPr>
      </p:pic>
      <p:pic>
        <p:nvPicPr>
          <p:cNvPr id="7" name="Рисунок 6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436504"/>
            <a:ext cx="5544616" cy="429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1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70" y="188640"/>
            <a:ext cx="11377264" cy="108012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2019 году выполнялись работы </a:t>
            </a:r>
            <a:b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следующим программам:</a:t>
            </a:r>
            <a:endParaRPr lang="ru-RU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 descr="Вертикальный маркированный список, в котором 3 группы расположены одна под другой, при этом под каждой группой есть отдельно выделенные пункты.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35360" y="1268760"/>
          <a:ext cx="1144927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38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4" y="228002"/>
            <a:ext cx="11593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Благоустройство пруда</a:t>
            </a:r>
          </a:p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и зоны тихого отдыха 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Курилово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" y="1546904"/>
            <a:ext cx="8441932" cy="5200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13" y="1556792"/>
            <a:ext cx="3453522" cy="259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828" y="4308334"/>
            <a:ext cx="3435237" cy="243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5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385" y="260649"/>
            <a:ext cx="11017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Обустройство пешеходной зоны с фонтаном, </a:t>
            </a:r>
          </a:p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местами для отдыха в 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" y="1156216"/>
            <a:ext cx="6354307" cy="5581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401" y="1156216"/>
            <a:ext cx="5014121" cy="263463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4099" name="Picture 3" descr="C:\Users\e.truhova\Desktop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946735"/>
            <a:ext cx="4536504" cy="26931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3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91" y="332656"/>
            <a:ext cx="121888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Устройство детских игровых площадок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ул. Лесная, д.4</a:t>
            </a:r>
          </a:p>
          <a:p>
            <a:pPr algn="ctr"/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26" y="972637"/>
            <a:ext cx="9847154" cy="58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5340" y="110532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д.45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9" y="1781791"/>
            <a:ext cx="5114410" cy="4967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8" y="1767440"/>
            <a:ext cx="5860309" cy="49287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4010" y="1103391"/>
            <a:ext cx="344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д.37</a:t>
            </a:r>
          </a:p>
        </p:txBody>
      </p:sp>
    </p:spTree>
    <p:extLst>
      <p:ext uri="{BB962C8B-B14F-4D97-AF65-F5344CB8AC3E}">
        <p14:creationId xmlns:p14="http://schemas.microsoft.com/office/powerpoint/2010/main" val="10002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5360" y="332660"/>
            <a:ext cx="11665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д.46</a:t>
            </a:r>
          </a:p>
          <a:p>
            <a:pPr algn="ctr"/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8" y="981231"/>
            <a:ext cx="10156396" cy="56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99" y="188642"/>
            <a:ext cx="10441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04040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Устройство спортивных площадок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3" y="1054448"/>
            <a:ext cx="3063611" cy="2599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3" y="4057916"/>
            <a:ext cx="3063611" cy="2519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47F38A-3521-4747-A9F1-FE34497395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367584" y="782374"/>
            <a:ext cx="7960664" cy="59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362" y="116636"/>
            <a:ext cx="11521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10, 9 </a:t>
            </a:r>
            <a:r>
              <a:rPr lang="ru-RU" sz="2400" b="1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млн.руб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составил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Ремонт отдельных конструктивных элементов  13  многоквартирных домов</a:t>
            </a: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35360" y="933689"/>
          <a:ext cx="7416824" cy="56524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22721"/>
                <a:gridCol w="3494103"/>
              </a:tblGrid>
              <a:tr h="2947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</a:t>
                      </a:r>
                      <a:r>
                        <a:rPr lang="ru-RU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работ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Адрес 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347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Окраска торцов,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фасадов многоквартирных жилых домов 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(3 562 </a:t>
                      </a:r>
                      <a:r>
                        <a:rPr lang="ru-RU" sz="16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кв.м</a:t>
                      </a:r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ru-RU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 40,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41, 42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9010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Ремонт входных групп подъездов 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(33 ед.)</a:t>
                      </a:r>
                      <a:endParaRPr lang="ru-RU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ул.Лесная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д.2</a:t>
                      </a:r>
                    </a:p>
                    <a:p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д.6</a:t>
                      </a:r>
                    </a:p>
                    <a:p>
                      <a:endParaRPr lang="ru-RU" sz="1600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д.40,41,42,43,45,46</a:t>
                      </a:r>
                    </a:p>
                    <a:p>
                      <a:endParaRPr lang="ru-RU" sz="1600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п.Спортбазы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 10, 11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512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Ремонт крылец </a:t>
                      </a:r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(18 ед.)</a:t>
                      </a:r>
                      <a:endParaRPr lang="ru-RU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ул.Лесная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д.2</a:t>
                      </a:r>
                    </a:p>
                    <a:p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8396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Ремонт цоколя </a:t>
                      </a:r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(1 007 </a:t>
                      </a:r>
                      <a:r>
                        <a:rPr lang="ru-RU" sz="16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кв.м</a:t>
                      </a:r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ru-RU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д.40, 41, 42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ул.Лесная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д.2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5220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Окраска железобетонных элементов здания </a:t>
                      </a:r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(1 124 </a:t>
                      </a:r>
                      <a:r>
                        <a:rPr lang="ru-RU" sz="16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кв.м</a:t>
                      </a:r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ru-RU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ул.Лесная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д.2</a:t>
                      </a:r>
                    </a:p>
                    <a:p>
                      <a:r>
                        <a:rPr lang="ru-RU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д.6</a:t>
                      </a: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д. 40, 41, 42, 43, 45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5" y="947629"/>
            <a:ext cx="2779776" cy="2663952"/>
          </a:xfrm>
          <a:prstGeom prst="rect">
            <a:avLst/>
          </a:prstGeom>
        </p:spPr>
      </p:pic>
      <p:pic>
        <p:nvPicPr>
          <p:cNvPr id="2051" name="Picture 3" descr="C:\Users\e.truhova\Desktop\WhatsApp Image 2020-01-14 at 17.13.14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14" y="4074663"/>
            <a:ext cx="4078188" cy="238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9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361</Words>
  <Application>Microsoft Office PowerPoint</Application>
  <PresentationFormat>Широкоэкранный</PresentationFormat>
  <Paragraphs>85</Paragraphs>
  <Slides>14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В 2019 году выполнялись работы    по следующим программам: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Трухова</dc:creator>
  <cp:lastModifiedBy>Евгения Трухова</cp:lastModifiedBy>
  <cp:revision>2</cp:revision>
  <dcterms:created xsi:type="dcterms:W3CDTF">2020-03-03T06:24:01Z</dcterms:created>
  <dcterms:modified xsi:type="dcterms:W3CDTF">2020-03-03T06:30:44Z</dcterms:modified>
</cp:coreProperties>
</file>