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1" r:id="rId6"/>
    <p:sldId id="260" r:id="rId7"/>
    <p:sldId id="259" r:id="rId8"/>
    <p:sldId id="263" r:id="rId9"/>
    <p:sldId id="264" r:id="rId10"/>
    <p:sldId id="268" r:id="rId11"/>
    <p:sldId id="267" r:id="rId12"/>
    <p:sldId id="265" r:id="rId13"/>
    <p:sldId id="266" r:id="rId14"/>
    <p:sldId id="269" r:id="rId15"/>
    <p:sldId id="272" r:id="rId16"/>
    <p:sldId id="273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81" r:id="rId25"/>
    <p:sldId id="280" r:id="rId26"/>
    <p:sldId id="27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Обращения граждан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669-4381-B1CE-75BE7F5BA1CB}"/>
              </c:ext>
            </c:extLst>
          </c:dPt>
          <c:dPt>
            <c:idx val="1"/>
            <c:bubble3D val="0"/>
            <c:explosion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69-4381-B1CE-75BE7F5BA1CB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669-4381-B1CE-75BE7F5BA1CB}"/>
              </c:ext>
            </c:extLst>
          </c:dPt>
          <c:dPt>
            <c:idx val="3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69-4381-B1CE-75BE7F5BA1CB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F669-4381-B1CE-75BE7F5BA1CB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669-4381-B1CE-75BE7F5BA1CB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F669-4381-B1CE-75BE7F5BA1CB}"/>
              </c:ext>
            </c:extLst>
          </c:dPt>
          <c:dPt>
            <c:idx val="7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669-4381-B1CE-75BE7F5BA1CB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C4B6F3-AD88-4ED5-86BE-674CE3DA836D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669-4381-B1CE-75BE7F5BA1CB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530662-70C8-468F-9567-342B1C2138D3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669-4381-B1CE-75BE7F5BA1CB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976449-5ED5-42B0-9210-257CCF6FBFC6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669-4381-B1CE-75BE7F5BA1CB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18C9AAC-502C-4785-9E8B-25FCAD7B3D71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669-4381-B1CE-75BE7F5BA1CB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E13A43-160B-42EE-B0E7-FEEB7FC7DD92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669-4381-B1CE-75BE7F5BA1CB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24CE656-4E29-4D28-832D-365AE14636D2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669-4381-B1CE-75BE7F5BA1CB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A0AD22-D669-460A-B5D9-D3C3BE1F6BF0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669-4381-B1CE-75BE7F5BA1CB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52B0A02-85DC-4115-B0E7-99140F1C5E6A}" type="CELLRANGE">
                      <a:rPr lang="en-US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1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F669-4381-B1CE-75BE7F5BA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Благоустройство </c:v>
                </c:pt>
                <c:pt idx="1">
                  <c:v>ЖКХ</c:v>
                </c:pt>
                <c:pt idx="2">
                  <c:v>Имущественно-земельные отношения </c:v>
                </c:pt>
                <c:pt idx="3">
                  <c:v>Градостроительство </c:v>
                </c:pt>
                <c:pt idx="4">
                  <c:v>Жилищная политика </c:v>
                </c:pt>
                <c:pt idx="5">
                  <c:v>Социальное обеспечение </c:v>
                </c:pt>
                <c:pt idx="6">
                  <c:v>Транспорт и связь </c:v>
                </c:pt>
                <c:pt idx="7">
                  <c:v>Иное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474</c:v>
                </c:pt>
                <c:pt idx="1">
                  <c:v>303</c:v>
                </c:pt>
                <c:pt idx="2">
                  <c:v>30</c:v>
                </c:pt>
                <c:pt idx="3">
                  <c:v>114</c:v>
                </c:pt>
                <c:pt idx="4">
                  <c:v>35</c:v>
                </c:pt>
                <c:pt idx="5">
                  <c:v>17</c:v>
                </c:pt>
                <c:pt idx="6">
                  <c:v>163</c:v>
                </c:pt>
                <c:pt idx="7">
                  <c:v>112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Лист1!$B$2:$B$9</c15:f>
                <c15:dlblRangeCache>
                  <c:ptCount val="8"/>
                  <c:pt idx="0">
                    <c:v>474</c:v>
                  </c:pt>
                  <c:pt idx="1">
                    <c:v>303</c:v>
                  </c:pt>
                  <c:pt idx="2">
                    <c:v>30</c:v>
                  </c:pt>
                  <c:pt idx="3">
                    <c:v>114</c:v>
                  </c:pt>
                  <c:pt idx="4">
                    <c:v>35</c:v>
                  </c:pt>
                  <c:pt idx="5">
                    <c:v>17</c:v>
                  </c:pt>
                  <c:pt idx="6">
                    <c:v>163</c:v>
                  </c:pt>
                  <c:pt idx="7">
                    <c:v>112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F669-4381-B1CE-75BE7F5BA1C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743897637795277"/>
          <c:y val="9.5460931627649376E-2"/>
          <c:w val="0.8325610236220472"/>
          <c:h val="0.23399666375512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поселения в 2021 году </a:t>
            </a:r>
          </a:p>
          <a:p>
            <a:pPr>
              <a:defRPr sz="2800" b="0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0" i="0" u="none" strike="noStrike" baseline="0" dirty="0">
                <a:solidFill>
                  <a:schemeClr val="accent5">
                    <a:lumMod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составил 338,6 млн. рублей</a:t>
            </a:r>
            <a:endParaRPr lang="ru-RU" sz="2400" b="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27178046494188224"/>
          <c:y val="4.315512312553287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212499491937564E-2"/>
          <c:y val="0.26882540051253617"/>
          <c:w val="0.92447684484462989"/>
          <c:h val="0.621664694342806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поселения в 2019 году составил 329 623 млн.руб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0F8-4F0E-A67D-47610DA2DB4F}"/>
              </c:ext>
            </c:extLst>
          </c:dPt>
          <c:dPt>
            <c:idx val="1"/>
            <c:bubble3D val="0"/>
            <c:spPr>
              <a:solidFill>
                <a:srgbClr val="FFFFCC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0F8-4F0E-A67D-47610DA2DB4F}"/>
              </c:ext>
            </c:extLst>
          </c:dPt>
          <c:dLbls>
            <c:dLbl>
              <c:idx val="0"/>
              <c:layout>
                <c:manualLayout>
                  <c:x val="-0.23775168667407226"/>
                  <c:y val="-0.108949151018328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223,2 </a:t>
                    </a:r>
                    <a:r>
                      <a:rPr lang="ru-RU" sz="1800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млн.руб</a:t>
                    </a: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собственные доходы</a:t>
                    </a:r>
                    <a:endParaRPr lang="ru-RU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0F8-4F0E-A67D-47610DA2DB4F}"/>
                </c:ext>
              </c:extLst>
            </c:dLbl>
            <c:dLbl>
              <c:idx val="1"/>
              <c:layout>
                <c:manualLayout>
                  <c:x val="0.22582725589074826"/>
                  <c:y val="4.70755250245257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115,4 </a:t>
                    </a:r>
                    <a:r>
                      <a:rPr lang="ru-RU" sz="1800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млн.руб</a:t>
                    </a: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субсидии</a:t>
                    </a:r>
                    <a:r>
                      <a:rPr lang="ru-RU" sz="180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и субвенции</a:t>
                    </a:r>
                    <a:endParaRPr lang="ru-RU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0F8-4F0E-A67D-47610DA2D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 </c:v>
                </c:pt>
                <c:pt idx="1">
                  <c:v>безвозмездные поступления в виде субсидий и субвенций 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173028</c:v>
                </c:pt>
                <c:pt idx="1">
                  <c:v>156596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F8-4F0E-A67D-47610DA2DB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824645067682482"/>
          <c:y val="4.6856112492235369E-2"/>
          <c:w val="0.5585454305307932"/>
          <c:h val="0.95314388750776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в 2019 году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9D-4A6D-8411-5C4A0B3E646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9D-4A6D-8411-5C4A0B3E646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9D-4A6D-8411-5C4A0B3E646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D9D-4A6D-8411-5C4A0B3E6462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D9D-4A6D-8411-5C4A0B3E6462}"/>
              </c:ext>
            </c:extLst>
          </c:dPt>
          <c:dLbls>
            <c:dLbl>
              <c:idx val="0"/>
              <c:layout>
                <c:manualLayout>
                  <c:x val="0.12826232225009385"/>
                  <c:y val="0.28848910731391686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и ремонт дорожного хозяйства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(71,3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D9D-4A6D-8411-5C4A0B3E6462}"/>
                </c:ext>
              </c:extLst>
            </c:dLbl>
            <c:dLbl>
              <c:idx val="1"/>
              <c:layout>
                <c:manualLayout>
                  <c:x val="0.39134600751097814"/>
                  <c:y val="0.42663795520161135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Ремонт МКД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(7,6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D9D-4A6D-8411-5C4A0B3E6462}"/>
                </c:ext>
              </c:extLst>
            </c:dLbl>
            <c:dLbl>
              <c:idx val="2"/>
              <c:layout>
                <c:manualLayout>
                  <c:x val="-0.34512539149589888"/>
                  <c:y val="-0.34523111998628864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Благоустройство территорий жилой застройки 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</a:t>
                    </a:r>
                    <a:r>
                      <a:rPr lang="ru-RU" sz="18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82,4 </a:t>
                    </a:r>
                    <a:r>
                      <a:rPr lang="ru-RU" sz="1800" baseline="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  <a:endParaRPr lang="ru-RU" sz="180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D9D-4A6D-8411-5C4A0B3E6462}"/>
                </c:ext>
              </c:extLst>
            </c:dLbl>
            <c:dLbl>
              <c:idx val="3"/>
              <c:layout>
                <c:manualLayout>
                  <c:x val="-9.845854707078E-2"/>
                  <c:y val="-0.1886496709674077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учреждений культуры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( 36,9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D9D-4A6D-8411-5C4A0B3E6462}"/>
                </c:ext>
              </c:extLst>
            </c:dLbl>
            <c:dLbl>
              <c:idx val="4"/>
              <c:layout>
                <c:manualLayout>
                  <c:x val="-0.1010026807341971"/>
                  <c:y val="-7.438059763957478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спортивного клуба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(12.1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9D9D-4A6D-8411-5C4A0B3E6462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0%</c:formatCode>
                <c:ptCount val="5"/>
                <c:pt idx="0">
                  <c:v>0.51</c:v>
                </c:pt>
                <c:pt idx="1">
                  <c:v>0.28999999999999998</c:v>
                </c:pt>
                <c:pt idx="2">
                  <c:v>0.13</c:v>
                </c:pt>
                <c:pt idx="3">
                  <c:v>0.05</c:v>
                </c:pt>
                <c:pt idx="4">
                  <c:v>0.02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127996</c:v>
                </c:pt>
                <c:pt idx="1">
                  <c:v>71316</c:v>
                </c:pt>
                <c:pt idx="2">
                  <c:v>33066</c:v>
                </c:pt>
                <c:pt idx="3">
                  <c:v>11808</c:v>
                </c:pt>
                <c:pt idx="4">
                  <c:v>5628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D9D-4A6D-8411-5C4A0B3E6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254976"/>
        <c:axId val="70256512"/>
      </c:barChart>
      <c:catAx>
        <c:axId val="7025497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0256512"/>
        <c:crosses val="autoZero"/>
        <c:auto val="1"/>
        <c:lblAlgn val="ctr"/>
        <c:lblOffset val="100"/>
        <c:noMultiLvlLbl val="0"/>
      </c:catAx>
      <c:valAx>
        <c:axId val="70256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7025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5571C-60CC-4D25-B653-9CED3668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8C2DF8-93F6-423B-BB9E-EECB22004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9E362C-D9A3-4A4F-AE10-804E057C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93D25-921C-47BD-8B4A-3EB88126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FFC6C-A8E9-476B-8096-B13AB781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1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B2F31-0F35-49DD-9CC4-7BAF72B0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08B11B-EDB1-4AC8-A7BB-FE4ECBA3A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2C393-BC6E-4C46-B7E2-803B5D9A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33C11F-9224-459F-A7B3-125E3CB5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452FAF-B12F-4F48-B266-551016EF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0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7B5E35-A2CA-421C-86E9-347608D12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B5592A-7530-4125-A32F-63AB30969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6ADEBC-ACB2-47E0-801F-7EE676E1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E18825-967D-4378-B409-AFF876BB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48735-AA85-49B2-A894-CD644A47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32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AF11A-890E-4374-968A-264BF350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43A36-2472-4F45-B7C4-5516AC907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B15E5-8166-4622-A592-4430D824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6590E-9DA9-49FF-9027-8A3D38ED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71C14-07C2-4A1A-ACFF-529AA70C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5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3EE67-9ED3-4E69-9870-8B7B648D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ED7362-4A3A-46F6-A57A-4C52A84C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6D685-CDFC-48E0-8BE2-9A716B9C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53EED2-8107-43C9-9875-E5A8F224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85F1C0-A37A-4EDA-807F-F020833A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91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FF9C1-3BA2-4182-A110-72F1B4442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3649C-A282-46A5-8F12-F26B7DD90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CB335-35B9-49C5-974A-7EB86A503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1DEC60-BA32-47AF-92B2-730B88C6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9AC6D-100D-43D9-A2D0-4EC5EFD1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1A0984-6137-4427-98B6-2F164184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F2216-4FDF-43AE-A1A2-33F1D517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112F44-F169-471B-900C-6F76060DC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20CF95-CF3A-4590-A0B6-CCC788163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D1608F-8F9D-4473-A17A-8C4E50A44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93BAF1-6B43-43C4-90DD-71CAA04D3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2431E-4513-433C-8DEF-3E488030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102896-E6C4-4F88-AC87-BF81C3D6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C76E26-3806-4C2F-A6D3-35CF0D00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6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832D2-DAC1-40CC-B6AD-B34198BF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DA7713-9A89-4DC7-AE46-BCE62B4C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331186-4A29-48CA-B1BA-9DFFDFD3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4F3E31-36FC-494A-85D3-C8FD9B6F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7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A64879-B4D2-4231-999B-3FEBA77C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A96A69-2526-4B15-A017-1CF4A897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F2B16D-3E32-4834-B3B6-5AFA0462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5BD58-0085-4495-93C7-997E32D9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EE122-0609-4C7A-8F7B-015C9E24B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D456BD-C8E7-4C49-A191-F5CAE313C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87189A-56BF-4A44-8E14-8EA63762E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F06D8B-2BA4-4A08-8521-4B85C0C4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822034-B65E-4189-B29B-86EA55A4A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ADD59-FEA1-41E1-BB1C-FFA0431F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83AF07-1EE5-426C-8B43-EB65A6D46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2CBAC5-8BD5-4A18-89AE-39257245A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F5564D-445F-4068-AC73-1FE6F954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48DEF-9EF2-4B50-8469-2597D9DD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EFADD-5DC3-402D-9141-51DFD982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0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4A611-E933-4164-A69C-AF89F80C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8FEA13-22C8-40C5-AD37-D34BA3981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3310EC-4754-410A-B963-588BB6CE8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BC61-94F8-4787-949F-C97810D1B46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3F74B-B290-4A16-8263-B0F80C16C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13227-2478-4E62-80D1-ADE2B3D0F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31D4B-BF00-495D-825F-47E0C1D19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294FEF-4CD8-430E-BCA3-9CBAA0070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655" y="3593648"/>
            <a:ext cx="9532690" cy="262259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Итоги 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социально-экономического 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развития поселения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Щаповское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 2021 году</a:t>
            </a:r>
          </a:p>
        </p:txBody>
      </p:sp>
      <p:pic>
        <p:nvPicPr>
          <p:cNvPr id="5" name="Picture 4" descr="ÐÐµÑÐ±">
            <a:extLst>
              <a:ext uri="{FF2B5EF4-FFF2-40B4-BE49-F238E27FC236}">
                <a16:creationId xmlns:a16="http://schemas.microsoft.com/office/drawing/2014/main" id="{9F9FF9A1-B498-4E71-BA92-A213BF90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17" y="511850"/>
            <a:ext cx="1939766" cy="24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68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0BA725-6376-4720-B9CB-87B21DE19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"/>
          <a:stretch/>
        </p:blipFill>
        <p:spPr>
          <a:xfrm>
            <a:off x="328612" y="123230"/>
            <a:ext cx="11534775" cy="66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74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6C3E35-225D-4D66-878D-2E4F02AC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5726"/>
            <a:ext cx="1203959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38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8EC204-852B-487A-940A-4CA47FEB4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1"/>
          <a:stretch/>
        </p:blipFill>
        <p:spPr>
          <a:xfrm>
            <a:off x="1266825" y="0"/>
            <a:ext cx="10229850" cy="67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1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E89AAA-B473-4F1A-826C-F2032B3AA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" y="135135"/>
            <a:ext cx="11925301" cy="66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0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аботы по замене асфальтобетонного покрытия завершили в поселении Щаповское">
            <a:extLst>
              <a:ext uri="{FF2B5EF4-FFF2-40B4-BE49-F238E27FC236}">
                <a16:creationId xmlns:a16="http://schemas.microsoft.com/office/drawing/2014/main" id="{89677B84-4860-411F-95D9-014728D0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80" y="2600324"/>
            <a:ext cx="5875867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61BDF-B906-427A-A99A-7353DD104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103354" y="1352548"/>
            <a:ext cx="5875868" cy="3305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D22FB-3751-4462-A5A3-63D4C4D20A97}"/>
              </a:ext>
            </a:extLst>
          </p:cNvPr>
          <p:cNvSpPr txBox="1"/>
          <p:nvPr/>
        </p:nvSpPr>
        <p:spPr>
          <a:xfrm>
            <a:off x="8015655" y="1866900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п. </a:t>
            </a:r>
            <a:r>
              <a:rPr lang="ru-RU" dirty="0" err="1"/>
              <a:t>Щапово</a:t>
            </a:r>
            <a:r>
              <a:rPr lang="ru-RU" dirty="0"/>
              <a:t>, д. 36, 38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D15F7-0526-40EC-B57C-2CC88BBB5E1D}"/>
              </a:ext>
            </a:extLst>
          </p:cNvPr>
          <p:cNvSpPr txBox="1"/>
          <p:nvPr/>
        </p:nvSpPr>
        <p:spPr>
          <a:xfrm>
            <a:off x="904164" y="666750"/>
            <a:ext cx="456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п. </a:t>
            </a:r>
            <a:r>
              <a:rPr lang="ru-RU" dirty="0" err="1"/>
              <a:t>Щапово</a:t>
            </a:r>
            <a:r>
              <a:rPr lang="ru-RU" dirty="0"/>
              <a:t>, спортивная площадка в парке</a:t>
            </a:r>
          </a:p>
        </p:txBody>
      </p:sp>
    </p:spTree>
    <p:extLst>
      <p:ext uri="{BB962C8B-B14F-4D97-AF65-F5344CB8AC3E}">
        <p14:creationId xmlns:p14="http://schemas.microsoft.com/office/powerpoint/2010/main" val="830420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ED65D-1C02-4487-BBFE-C54705B87FE4}"/>
              </a:ext>
            </a:extLst>
          </p:cNvPr>
          <p:cNvSpPr txBox="1"/>
          <p:nvPr/>
        </p:nvSpPr>
        <p:spPr>
          <a:xfrm>
            <a:off x="2419349" y="196334"/>
            <a:ext cx="7953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2022 году запланировано благоустройство по 11 адресам:</a:t>
            </a:r>
            <a:r>
              <a:rPr lang="ru-RU" dirty="0"/>
              <a:t> </a:t>
            </a: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8331D552-6227-4C3E-9E10-8C4127EAD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258071"/>
              </p:ext>
            </p:extLst>
          </p:nvPr>
        </p:nvGraphicFramePr>
        <p:xfrm>
          <a:off x="638175" y="565667"/>
          <a:ext cx="10677525" cy="5743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1076">
                  <a:extLst>
                    <a:ext uri="{9D8B030D-6E8A-4147-A177-3AD203B41FA5}">
                      <a16:colId xmlns:a16="http://schemas.microsoft.com/office/drawing/2014/main" val="1539863719"/>
                    </a:ext>
                  </a:extLst>
                </a:gridCol>
                <a:gridCol w="6446449">
                  <a:extLst>
                    <a:ext uri="{9D8B030D-6E8A-4147-A177-3AD203B41FA5}">
                      <a16:colId xmlns:a16="http://schemas.microsoft.com/office/drawing/2014/main" val="1931835134"/>
                    </a:ext>
                  </a:extLst>
                </a:gridCol>
              </a:tblGrid>
              <a:tr h="31893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356634"/>
                  </a:ext>
                </a:extLst>
              </a:tr>
              <a:tr h="637865">
                <a:tc>
                  <a:txBody>
                    <a:bodyPr/>
                    <a:lstStyle/>
                    <a:p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п.Курилово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ул.Лесная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д.2 площадь благоустройства 6 331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замена АБП – 1619,85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бортовой дорожный камень – 467,0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ремонт газона – 1080,0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86481"/>
                  </a:ext>
                </a:extLst>
              </a:tr>
              <a:tr h="451821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Курилово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 Лесная, д. 4 площадь благоустройства – 10 515 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- АБП- 1563,83 </a:t>
                      </a:r>
                      <a:r>
                        <a:rPr lang="ru-RU" sz="1400" dirty="0" err="1"/>
                        <a:t>кв.м</a:t>
                      </a:r>
                      <a:r>
                        <a:rPr lang="ru-RU" sz="1400" dirty="0"/>
                        <a:t>; бордюрный дорожный камень – 655 </a:t>
                      </a:r>
                      <a:r>
                        <a:rPr lang="ru-RU" sz="1400" dirty="0" err="1"/>
                        <a:t>кв.м</a:t>
                      </a:r>
                      <a:r>
                        <a:rPr lang="ru-RU" sz="1400" dirty="0"/>
                        <a:t>; ремонт уличных колодцев – 5 шт.; газон – 558,0 </a:t>
                      </a:r>
                      <a:r>
                        <a:rPr lang="ru-RU" sz="1400" dirty="0" err="1"/>
                        <a:t>кв.м</a:t>
                      </a:r>
                      <a:r>
                        <a:rPr lang="ru-RU" sz="1400" dirty="0"/>
                        <a:t>, устройство водоотведения – 2,0 </a:t>
                      </a:r>
                      <a:r>
                        <a:rPr lang="ru-RU" sz="1400" dirty="0" err="1"/>
                        <a:t>п.м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11210"/>
                  </a:ext>
                </a:extLst>
              </a:tr>
              <a:tr h="451821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</a:t>
                      </a:r>
                      <a:r>
                        <a:rPr lang="ru-RU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Щапово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 35 площадь благоустройства – 1865,0 </a:t>
                      </a:r>
                      <a:r>
                        <a:rPr lang="ru-RU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АБП входы в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подъеды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88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 заменой бордюрного дорожного камня – 76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п.м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756925"/>
                  </a:ext>
                </a:extLst>
              </a:tr>
              <a:tr h="270730"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д.Батыбино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площадь благоустройства – 6 327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Металлическое ограждение - 210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х1.2 м=252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16297"/>
                  </a:ext>
                </a:extLst>
              </a:tr>
              <a:tr h="637865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Курилово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ул. Школьная-СНТ «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Колобянка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(пешеходная зона) площадь благоустройства – 82000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Металлическое ограждение – 132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602838"/>
                  </a:ext>
                </a:extLst>
              </a:tr>
              <a:tr h="637865"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д.Сатино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-Татарское, д.39 площадь благоустройства – 42 400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спортивной универсальной площадки , покрытие – резина, 405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Устройство пешеходной дорожки 20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 бордюрным дорожным камнем 22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Установка МАФ на спортивной универсальной площадке 11 шт.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8595"/>
                  </a:ext>
                </a:extLst>
              </a:tr>
              <a:tr h="469042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Щапово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д.д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51,52,53 площадь благоустройства – 11 091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АБП дорожного покрытия- 338,5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замена бортового дорожного камня – 231,0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ремонт газона – 295,0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тротуар – 98,8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678450"/>
                  </a:ext>
                </a:extLst>
              </a:tr>
              <a:tr h="469042"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п.Курилово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д. 7 площадь благоустройства – 3300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газон – 1100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лавочки – 4 шт., урны – 4 шт., 50 кустов сирени, плиточное покрытие – 31,25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050108"/>
                  </a:ext>
                </a:extLst>
              </a:tr>
              <a:tr h="668097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пос.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Курилово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ул. Центральная, д.2, 4, 4а площадь благоустройства – 11 892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АБП (проезды) 305,0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Устройство и ремонт пешеходных дорожек 145,0кв.м., Установка дорожного бортового камня, 130,0 п м., Ремонт газона 2850,0 </a:t>
                      </a:r>
                      <a:r>
                        <a:rPr lang="ru-RU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Садовый диван – 13 шт. Урна – 15 шт.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032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161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58FDF53-EB87-4353-9D42-82C554B10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7"/>
          <a:stretch/>
        </p:blipFill>
        <p:spPr bwMode="auto">
          <a:xfrm>
            <a:off x="315191" y="786359"/>
            <a:ext cx="4779818" cy="528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F3E30-9AC8-4794-97CE-7CA5B57E8CF0}"/>
              </a:ext>
            </a:extLst>
          </p:cNvPr>
          <p:cNvSpPr txBox="1"/>
          <p:nvPr/>
        </p:nvSpPr>
        <p:spPr>
          <a:xfrm>
            <a:off x="5476875" y="786359"/>
            <a:ext cx="6096000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Щапово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д. 13 Памятный знак «Защитникам Отечества всех поколений» площадь благоустройства – 2 500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ремонт памятного знака с установкой освещения, Устройство пешеходной дорожки 243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Установка дорожного бортового камня 219,0 п м., Ремонт газона 6300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Посадка зеленых насаждений – 15деревьев, 13 кустарников.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54703-6AA7-49A0-BABA-96FC90277736}"/>
              </a:ext>
            </a:extLst>
          </p:cNvPr>
          <p:cNvSpPr txBox="1"/>
          <p:nvPr/>
        </p:nvSpPr>
        <p:spPr>
          <a:xfrm>
            <a:off x="3838574" y="253484"/>
            <a:ext cx="7953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2022 году запланировано благоустройство: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CF48D8-87E9-4E1E-92C8-869CB9D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1" y="4645414"/>
            <a:ext cx="1883496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49BAE8-466B-4F98-A15F-F8D71E93B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59" y="4645414"/>
            <a:ext cx="19240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3CD48E-0C8D-4D94-AD05-6FC3C784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645414"/>
            <a:ext cx="2770716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51FEBE-6CF0-4DE0-B49B-19890F6C5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427" y="3238685"/>
            <a:ext cx="3067522" cy="31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3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ED65D-1C02-4487-BBFE-C54705B87FE4}"/>
              </a:ext>
            </a:extLst>
          </p:cNvPr>
          <p:cNvSpPr txBox="1"/>
          <p:nvPr/>
        </p:nvSpPr>
        <p:spPr>
          <a:xfrm>
            <a:off x="2419349" y="196334"/>
            <a:ext cx="7953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2022 году запланировано благоустройство:</a:t>
            </a: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1E2EB0-6A1A-4ACB-BC5E-528636041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8285" r="6535" b="3052"/>
          <a:stretch/>
        </p:blipFill>
        <p:spPr bwMode="auto">
          <a:xfrm>
            <a:off x="1095375" y="2716885"/>
            <a:ext cx="6505574" cy="3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82B1029-4723-424A-8F7D-D2B25229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84" y="196334"/>
            <a:ext cx="3046509" cy="199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4B12EF7-0ABE-43B8-B467-D03D8990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83" y="2481761"/>
            <a:ext cx="3046509" cy="204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DB5CCC-D74C-45A1-8987-70E66F12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83" y="4812364"/>
            <a:ext cx="3046509" cy="18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E1282A-B756-4EFB-B8B6-3C7FC76F4167}"/>
              </a:ext>
            </a:extLst>
          </p:cNvPr>
          <p:cNvSpPr txBox="1"/>
          <p:nvPr/>
        </p:nvSpPr>
        <p:spPr>
          <a:xfrm>
            <a:off x="571499" y="758181"/>
            <a:ext cx="6753226" cy="1766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Щапово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д. 56,57,58,59 площадь благоустройства – 7 096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Устройство пешеходной зоны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56,8кв.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дорожного бортового камня 100,0 п м. Ремонт газона 100,0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Детская площадка – 2 шт., Тренажерная площадка – 1 шт.,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Зона тихого отдыха – 1 шт.</a:t>
            </a:r>
          </a:p>
        </p:txBody>
      </p:sp>
    </p:spTree>
    <p:extLst>
      <p:ext uri="{BB962C8B-B14F-4D97-AF65-F5344CB8AC3E}">
        <p14:creationId xmlns:p14="http://schemas.microsoft.com/office/powerpoint/2010/main" val="991349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735AFE-B7E5-4E5E-B5CC-D11BD4A6F967}"/>
              </a:ext>
            </a:extLst>
          </p:cNvPr>
          <p:cNvSpPr txBox="1"/>
          <p:nvPr/>
        </p:nvSpPr>
        <p:spPr>
          <a:xfrm>
            <a:off x="876300" y="137161"/>
            <a:ext cx="10715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71,3</a:t>
            </a:r>
            <a:r>
              <a:rPr lang="ru-RU" sz="16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млн. руб. израсходовано в рамках программы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«Содержание и ремонт дорожного хозяйства»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8E7A44-6C39-49AF-AAC8-7DA7D9C2C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b="33378"/>
          <a:stretch/>
        </p:blipFill>
        <p:spPr>
          <a:xfrm>
            <a:off x="161925" y="2980641"/>
            <a:ext cx="11873969" cy="3763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09CDA-74EF-448B-958E-B8A11D561C0C}"/>
              </a:ext>
            </a:extLst>
          </p:cNvPr>
          <p:cNvSpPr txBox="1"/>
          <p:nvPr/>
        </p:nvSpPr>
        <p:spPr>
          <a:xfrm>
            <a:off x="276224" y="1174017"/>
            <a:ext cx="101250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Площадь ремонта -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 тыс. 354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кв.м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 13 объектах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Кузенево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Костишово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ЖСКИЗ Пахра, ДПК Подолье,  СНТ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Шалово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– подъездные дороги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Дома отдыха Пахра,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Курилово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Щапово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Спортбазы</a:t>
            </a:r>
          </a:p>
          <a:p>
            <a:pPr marL="285750" indent="-285750">
              <a:buFontTx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Батыбино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Александрово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с.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Ознобишино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дороги внутри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45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ED65D-1C02-4487-BBFE-C54705B87FE4}"/>
              </a:ext>
            </a:extLst>
          </p:cNvPr>
          <p:cNvSpPr txBox="1"/>
          <p:nvPr/>
        </p:nvSpPr>
        <p:spPr>
          <a:xfrm>
            <a:off x="657225" y="272534"/>
            <a:ext cx="1043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2022 году запланирован ремонт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объектов дорожного хозяйства, площадь ремонта составляет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 тыс.680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кв.м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 проведут по адресам:</a:t>
            </a: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8331D552-6227-4C3E-9E10-8C4127EAD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996083"/>
              </p:ext>
            </p:extLst>
          </p:nvPr>
        </p:nvGraphicFramePr>
        <p:xfrm>
          <a:off x="657225" y="1870592"/>
          <a:ext cx="10677525" cy="453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3050">
                  <a:extLst>
                    <a:ext uri="{9D8B030D-6E8A-4147-A177-3AD203B41FA5}">
                      <a16:colId xmlns:a16="http://schemas.microsoft.com/office/drawing/2014/main" val="1539863719"/>
                    </a:ext>
                  </a:extLst>
                </a:gridCol>
                <a:gridCol w="5324475">
                  <a:extLst>
                    <a:ext uri="{9D8B030D-6E8A-4147-A177-3AD203B41FA5}">
                      <a16:colId xmlns:a16="http://schemas.microsoft.com/office/drawing/2014/main" val="1931835134"/>
                    </a:ext>
                  </a:extLst>
                </a:gridCol>
              </a:tblGrid>
              <a:tr h="3189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356634"/>
                  </a:ext>
                </a:extLst>
              </a:tr>
              <a:tr h="63786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п.Курилово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ул.Центральная</a:t>
                      </a:r>
                      <a:endParaRPr lang="ru-RU" sz="16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д.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Батыбино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(дороги внутри)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86481"/>
                  </a:ext>
                </a:extLst>
              </a:tr>
              <a:tr h="45182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п.Щапово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 Дома культуры до д.№ 28, 35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подъезд к КИЗ Лесное озеро, ДНТ Лесной городок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11210"/>
                  </a:ext>
                </a:extLst>
              </a:tr>
              <a:tr h="45182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latin typeface="Constantia" panose="02030602050306030303" pitchFamily="18" charset="0"/>
                        </a:rPr>
                        <a:t>3.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п.Щапово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Садовый квартал, д.1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подъезд к СНТ «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Роднево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756925"/>
                  </a:ext>
                </a:extLst>
              </a:tr>
              <a:tr h="27073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п.Курилово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дорога к очистным сооружениям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д.Иваньково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(щебеночное покрытие)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716297"/>
                  </a:ext>
                </a:extLst>
              </a:tr>
              <a:tr h="63786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д.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Русино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(дороги внутри)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 подъезд к ДНТ Опора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602838"/>
                  </a:ext>
                </a:extLst>
              </a:tr>
              <a:tr h="63786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с. </a:t>
                      </a:r>
                      <a:r>
                        <a:rPr lang="ru-RU" sz="16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Ознобишино</a:t>
                      </a:r>
                      <a:r>
                        <a:rPr lang="ru-RU" sz="16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(южная часть)</a:t>
                      </a:r>
                    </a:p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8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046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B51972-E503-4AC3-9E83-E8111932150D}"/>
              </a:ext>
            </a:extLst>
          </p:cNvPr>
          <p:cNvSpPr txBox="1"/>
          <p:nvPr/>
        </p:nvSpPr>
        <p:spPr>
          <a:xfrm>
            <a:off x="2602857" y="243281"/>
            <a:ext cx="564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Общие и демографические показатели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4D5459F-D0E8-4C41-A284-AF182D406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6" y="1937017"/>
            <a:ext cx="993730" cy="6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0B69CE-C855-4C44-A080-4CDD84020B32}"/>
              </a:ext>
            </a:extLst>
          </p:cNvPr>
          <p:cNvSpPr txBox="1"/>
          <p:nvPr/>
        </p:nvSpPr>
        <p:spPr>
          <a:xfrm>
            <a:off x="1238592" y="207288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- 649 га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D3850-ECBE-40E5-86C1-F48E289CC880}"/>
              </a:ext>
            </a:extLst>
          </p:cNvPr>
          <p:cNvSpPr txBox="1"/>
          <p:nvPr/>
        </p:nvSpPr>
        <p:spPr>
          <a:xfrm>
            <a:off x="1233769" y="433359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8,9 га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A7CE4-0583-4890-951D-1DF60405FFBE}"/>
              </a:ext>
            </a:extLst>
          </p:cNvPr>
          <p:cNvSpPr txBox="1"/>
          <p:nvPr/>
        </p:nvSpPr>
        <p:spPr>
          <a:xfrm>
            <a:off x="1238592" y="3097765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- 3100 га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1855D5-3F93-4630-9E6F-63555987F74A}"/>
              </a:ext>
            </a:extLst>
          </p:cNvPr>
          <p:cNvSpPr txBox="1"/>
          <p:nvPr/>
        </p:nvSpPr>
        <p:spPr>
          <a:xfrm>
            <a:off x="1206258" y="5468788"/>
            <a:ext cx="101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2680 га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9093AD-2C98-4DCD-B9A5-A09C7C27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6" y="2915652"/>
            <a:ext cx="1019062" cy="7335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DBA16D-33EA-4706-83A4-9ED6400F9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6" y="4171630"/>
            <a:ext cx="1019062" cy="6932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6A1994-4AD2-4CD0-8827-727FFB102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195" y="5245904"/>
            <a:ext cx="993729" cy="7949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214064-7B73-4C38-AEFD-A28980BA5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12" y="792834"/>
            <a:ext cx="5103760" cy="593521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A96369-D3AB-4092-A17A-F9234F84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6" y="862221"/>
            <a:ext cx="993730" cy="6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58D321-FF53-4EDC-8E1E-2FE1268BFD74}"/>
              </a:ext>
            </a:extLst>
          </p:cNvPr>
          <p:cNvSpPr txBox="1"/>
          <p:nvPr/>
        </p:nvSpPr>
        <p:spPr>
          <a:xfrm>
            <a:off x="1271548" y="1000706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- 8693 га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120A910-BCFE-425B-A675-D0FA235BD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5396" r="7189" b="13155"/>
          <a:stretch/>
        </p:blipFill>
        <p:spPr bwMode="auto">
          <a:xfrm>
            <a:off x="8192374" y="869116"/>
            <a:ext cx="1455991" cy="1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CE36B93-0190-4C11-A9B5-172F8EDECD38}"/>
              </a:ext>
            </a:extLst>
          </p:cNvPr>
          <p:cNvSpPr txBox="1"/>
          <p:nvPr/>
        </p:nvSpPr>
        <p:spPr>
          <a:xfrm>
            <a:off x="9864020" y="1000706"/>
            <a:ext cx="218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5E4D41FC-6D4A-489A-AB03-DB6060D2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74" y="2144495"/>
            <a:ext cx="1457987" cy="11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60B1A2F-33CB-43AC-8E62-A843EBF95DFA}"/>
              </a:ext>
            </a:extLst>
          </p:cNvPr>
          <p:cNvSpPr txBox="1"/>
          <p:nvPr/>
        </p:nvSpPr>
        <p:spPr>
          <a:xfrm>
            <a:off x="9974068" y="2546320"/>
            <a:ext cx="207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11тыс.750 человек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D9133DD-7EC9-4DBA-BD69-C80D623BC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775" y="3649211"/>
            <a:ext cx="1092613" cy="12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853671-9BF9-430F-BD7C-EA993ADD1D2A}"/>
              </a:ext>
            </a:extLst>
          </p:cNvPr>
          <p:cNvSpPr txBox="1"/>
          <p:nvPr/>
        </p:nvSpPr>
        <p:spPr>
          <a:xfrm>
            <a:off x="9919044" y="4082519"/>
            <a:ext cx="1910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9тыс.778 человек</a:t>
            </a:r>
            <a:endParaRPr lang="ru-RU" dirty="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B9B95DD-3733-4A8F-A8B0-78488582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760" y="5221999"/>
            <a:ext cx="1090888" cy="10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56CB6FE-3FED-4E92-B2F8-C13CDF6ABCDA}"/>
              </a:ext>
            </a:extLst>
          </p:cNvPr>
          <p:cNvSpPr txBox="1"/>
          <p:nvPr/>
        </p:nvSpPr>
        <p:spPr>
          <a:xfrm>
            <a:off x="9919044" y="5582777"/>
            <a:ext cx="1910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1тыс.972 человек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670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C2442-7275-41FF-9B49-3DCB489B48A2}"/>
              </a:ext>
            </a:extLst>
          </p:cNvPr>
          <p:cNvSpPr txBox="1">
            <a:spLocks/>
          </p:cNvSpPr>
          <p:nvPr/>
        </p:nvSpPr>
        <p:spPr>
          <a:xfrm>
            <a:off x="431555" y="305400"/>
            <a:ext cx="12192000" cy="610863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DE4E4-5A2B-41D8-9586-3DAEF90B7501}"/>
              </a:ext>
            </a:extLst>
          </p:cNvPr>
          <p:cNvSpPr txBox="1"/>
          <p:nvPr/>
        </p:nvSpPr>
        <p:spPr>
          <a:xfrm>
            <a:off x="330926" y="133777"/>
            <a:ext cx="1166948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Фондом капитального ремонта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2021 году проведены работы в многоквартирных домах в Жилом поселке № 3 дома № 71, 73, 74, 102А, 102Б, в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Щапово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домах № 30, 31, 33, 35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54EAC3-AA58-4867-90E3-0DEF26D2B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" y="1167937"/>
            <a:ext cx="11364686" cy="52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C2442-7275-41FF-9B49-3DCB489B48A2}"/>
              </a:ext>
            </a:extLst>
          </p:cNvPr>
          <p:cNvSpPr txBox="1">
            <a:spLocks/>
          </p:cNvSpPr>
          <p:nvPr/>
        </p:nvSpPr>
        <p:spPr>
          <a:xfrm>
            <a:off x="431555" y="343989"/>
            <a:ext cx="12192000" cy="610863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47DBC-D0C4-44F6-AB0D-9194B4EFCAA4}"/>
              </a:ext>
            </a:extLst>
          </p:cNvPr>
          <p:cNvSpPr txBox="1"/>
          <p:nvPr/>
        </p:nvSpPr>
        <p:spPr>
          <a:xfrm>
            <a:off x="962778" y="159323"/>
            <a:ext cx="1043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2022 году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ФКР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запланированы работы по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адресам:  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A51135A9-2226-452C-A95B-C9E8CC10A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937865"/>
              </p:ext>
            </p:extLst>
          </p:nvPr>
        </p:nvGraphicFramePr>
        <p:xfrm>
          <a:off x="775063" y="719665"/>
          <a:ext cx="10627115" cy="51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236">
                  <a:extLst>
                    <a:ext uri="{9D8B030D-6E8A-4147-A177-3AD203B41FA5}">
                      <a16:colId xmlns:a16="http://schemas.microsoft.com/office/drawing/2014/main" val="2220601515"/>
                    </a:ext>
                  </a:extLst>
                </a:gridCol>
                <a:gridCol w="8182879">
                  <a:extLst>
                    <a:ext uri="{9D8B030D-6E8A-4147-A177-3AD203B41FA5}">
                      <a16:colId xmlns:a16="http://schemas.microsoft.com/office/drawing/2014/main" val="108666589"/>
                    </a:ext>
                  </a:extLst>
                </a:gridCol>
              </a:tblGrid>
              <a:tr h="4075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823214"/>
                  </a:ext>
                </a:extLst>
              </a:tr>
              <a:tr h="407519"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Жилой поселок №3 д.102А</a:t>
                      </a:r>
                    </a:p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д.102Б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внутридомовых инженерных сетей газоснабжения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202349"/>
                  </a:ext>
                </a:extLst>
              </a:tr>
              <a:tr h="407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п.Щапово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д.35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внутридомовых инженерных сетей газоснабжения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860733"/>
                  </a:ext>
                </a:extLst>
              </a:tr>
              <a:tr h="407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п.Щапово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д.36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внутридомовых инженерных сетей электроснабжения, газоснабжения, ремонт крыши, подвальных помещений, относящихся к общему имуществу собственников помещений, ремонт фасада, ремонт подъездов, направленный на восстановление их надлежащего состояния и проводимый при выполнении иных работ.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471751"/>
                  </a:ext>
                </a:extLst>
              </a:tr>
              <a:tr h="407519">
                <a:tc>
                  <a:txBody>
                    <a:bodyPr/>
                    <a:lstStyle/>
                    <a:p>
                      <a:r>
                        <a:rPr lang="ru-RU" dirty="0" err="1"/>
                        <a:t>п.Щапово</a:t>
                      </a:r>
                      <a:endParaRPr lang="ru-RU" dirty="0"/>
                    </a:p>
                    <a:p>
                      <a:r>
                        <a:rPr lang="ru-RU" dirty="0"/>
                        <a:t>д.39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внутридомовых инженерных сетей электроснабжения, водоотведения, газоснабжения, горячего и холодного водоснабжения, теплоснабжения, ремонт крыши, фасада, подвальных помещений, ремонт подъездов.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479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05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D75DA-D630-4065-BA17-38FE23058A8D}"/>
              </a:ext>
            </a:extLst>
          </p:cNvPr>
          <p:cNvSpPr txBox="1"/>
          <p:nvPr/>
        </p:nvSpPr>
        <p:spPr>
          <a:xfrm>
            <a:off x="2708366" y="3030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Строительство и муниципальное имущество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69BF2-62B4-4328-8AF9-13AE91E4E5DB}"/>
              </a:ext>
            </a:extLst>
          </p:cNvPr>
          <p:cNvSpPr txBox="1"/>
          <p:nvPr/>
        </p:nvSpPr>
        <p:spPr>
          <a:xfrm>
            <a:off x="2029097" y="1042414"/>
            <a:ext cx="854310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В 2021 году: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</a:rPr>
              <a:t>Выявлено </a:t>
            </a:r>
            <a:r>
              <a:rPr lang="ru-RU" sz="2400" b="1" dirty="0"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</a:rPr>
              <a:t> самовольно возведенных некапитальных строений</a:t>
            </a:r>
          </a:p>
          <a:p>
            <a:endParaRPr lang="ru-RU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</a:rPr>
              <a:t>Проводилась работа по передаче </a:t>
            </a:r>
            <a:r>
              <a:rPr lang="ru-RU" b="1" dirty="0">
                <a:latin typeface="Constantia" panose="02030602050306030303" pitchFamily="18" charset="0"/>
                <a:ea typeface="Calibri" panose="020F0502020204030204" pitchFamily="34" charset="0"/>
              </a:rPr>
              <a:t>в собственность субъекта РФ </a:t>
            </a:r>
            <a:r>
              <a:rPr lang="ru-RU" b="1" dirty="0" err="1">
                <a:latin typeface="Constantia" panose="02030602050306030303" pitchFamily="18" charset="0"/>
                <a:ea typeface="Calibri" panose="020F0502020204030204" pitchFamily="34" charset="0"/>
              </a:rPr>
              <a:t>г.Москвы</a:t>
            </a:r>
            <a:r>
              <a:rPr lang="ru-RU" b="1" dirty="0"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</a:rPr>
              <a:t>объектов теплоснабжения, а также ведется процесс передачи имущественного комплекса военного городка №17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</a:rPr>
              <a:t>Подготовлено </a:t>
            </a:r>
            <a:r>
              <a:rPr lang="ru-RU" sz="2000" b="1" dirty="0">
                <a:latin typeface="Constantia" panose="02030602050306030303" pitchFamily="18" charset="0"/>
                <a:ea typeface="Calibri" panose="020F0502020204030204" pitchFamily="34" charset="0"/>
              </a:rPr>
              <a:t>33</a:t>
            </a: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</a:rPr>
              <a:t> ответа по запросам </a:t>
            </a:r>
            <a:r>
              <a:rPr lang="ru-RU" dirty="0" err="1">
                <a:latin typeface="Constantia" panose="02030602050306030303" pitchFamily="18" charset="0"/>
                <a:ea typeface="Calibri" panose="020F0502020204030204" pitchFamily="34" charset="0"/>
              </a:rPr>
              <a:t>Ростреестра</a:t>
            </a:r>
            <a:endParaRPr lang="ru-RU" dirty="0"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Отправлено </a:t>
            </a:r>
            <a:r>
              <a:rPr lang="ru-RU" sz="20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4120</a:t>
            </a: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запросов в Росреестр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подготовлены документы по регистрации по месту жительства для </a:t>
            </a:r>
            <a:r>
              <a:rPr lang="ru-RU" sz="20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780 </a:t>
            </a:r>
            <a:r>
              <a:rPr lang="ru-RU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граждан.</a:t>
            </a:r>
          </a:p>
          <a:p>
            <a:endParaRPr lang="ru-RU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78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8A05A3-CFC6-46DA-A696-FFB087741673}"/>
              </a:ext>
            </a:extLst>
          </p:cNvPr>
          <p:cNvSpPr txBox="1"/>
          <p:nvPr/>
        </p:nvSpPr>
        <p:spPr>
          <a:xfrm>
            <a:off x="1036319" y="144473"/>
            <a:ext cx="9318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(Адресно-инвестиционная программа </a:t>
            </a:r>
            <a:r>
              <a:rPr lang="ru-RU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г.Москвы</a:t>
            </a:r>
            <a:r>
              <a:rPr lang="ru-RU" sz="200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на 2022-2024 </a:t>
            </a:r>
            <a:r>
              <a:rPr lang="ru-RU" sz="2000" dirty="0" err="1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гг</a:t>
            </a:r>
            <a:endParaRPr 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C2F60D-B2A0-4F83-AB19-EBBF7B6B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5" y="714073"/>
            <a:ext cx="5282500" cy="2971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1DB74B-F020-49BD-A210-43EE07105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86" y="3785300"/>
            <a:ext cx="5282499" cy="3003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E633CC-B5C7-43E6-887B-F4E827235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32127" r="37928" b="31175"/>
          <a:stretch/>
        </p:blipFill>
        <p:spPr>
          <a:xfrm>
            <a:off x="6681517" y="4196750"/>
            <a:ext cx="4197532" cy="25167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2E0981-79A2-4351-A19D-0BAABBDE18D7}"/>
              </a:ext>
            </a:extLst>
          </p:cNvPr>
          <p:cNvSpPr txBox="1"/>
          <p:nvPr/>
        </p:nvSpPr>
        <p:spPr>
          <a:xfrm>
            <a:off x="5885433" y="508302"/>
            <a:ext cx="6096000" cy="352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здания Детской школы искусств «Гармония»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сети газоснабжения и газорегуляторного пункта «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Русино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проектирование и строительство горнолыжного склона вблизи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с.Ознобишино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пожарное депо на 4 машиноместа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п.Щапово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Амбулатория на 110 посещений в смену в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Курилово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Пристройка к Школе № 2075 ШО 4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76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33539-A8EE-4AB6-8973-421CDF151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" y="3600100"/>
            <a:ext cx="5410899" cy="3043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0FBDC4-D5FB-4B9F-8117-D1E76911D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" y="214269"/>
            <a:ext cx="5410899" cy="30436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066D44-E0A8-45EE-BE28-5B1CAA991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13" y="214268"/>
            <a:ext cx="6429463" cy="6429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A3D4B-9538-4576-8044-A7423C6ABCBD}"/>
              </a:ext>
            </a:extLst>
          </p:cNvPr>
          <p:cNvSpPr txBox="1"/>
          <p:nvPr/>
        </p:nvSpPr>
        <p:spPr>
          <a:xfrm>
            <a:off x="4018327" y="350240"/>
            <a:ext cx="132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Август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98D94C-AA57-4D98-AD4E-727E10D4BFB0}"/>
              </a:ext>
            </a:extLst>
          </p:cNvPr>
          <p:cNvSpPr txBox="1"/>
          <p:nvPr/>
        </p:nvSpPr>
        <p:spPr>
          <a:xfrm>
            <a:off x="4002039" y="3600100"/>
            <a:ext cx="151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Октябрь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A7423-CD3B-42F1-A0D9-78CE8DAE0865}"/>
              </a:ext>
            </a:extLst>
          </p:cNvPr>
          <p:cNvSpPr txBox="1"/>
          <p:nvPr/>
        </p:nvSpPr>
        <p:spPr>
          <a:xfrm>
            <a:off x="5712902" y="35024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Январь 2022</a:t>
            </a:r>
          </a:p>
        </p:txBody>
      </p:sp>
    </p:spTree>
    <p:extLst>
      <p:ext uri="{BB962C8B-B14F-4D97-AF65-F5344CB8AC3E}">
        <p14:creationId xmlns:p14="http://schemas.microsoft.com/office/powerpoint/2010/main" val="1879672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F3DCA1-3A20-4360-8669-598CBD883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366330"/>
            <a:ext cx="11129554" cy="6260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79AFF-B6D6-4965-A353-C1D712ED19EB}"/>
              </a:ext>
            </a:extLst>
          </p:cNvPr>
          <p:cNvSpPr txBox="1"/>
          <p:nvPr/>
        </p:nvSpPr>
        <p:spPr>
          <a:xfrm>
            <a:off x="9597007" y="553673"/>
            <a:ext cx="14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Апрель 2022</a:t>
            </a:r>
          </a:p>
        </p:txBody>
      </p:sp>
    </p:spTree>
    <p:extLst>
      <p:ext uri="{BB962C8B-B14F-4D97-AF65-F5344CB8AC3E}">
        <p14:creationId xmlns:p14="http://schemas.microsoft.com/office/powerpoint/2010/main" val="1394793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7F86BA-9042-4CD4-AF4C-91EE512D2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14312"/>
            <a:ext cx="10287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84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575C77-B430-455D-B040-71F84AC1B1D2}"/>
              </a:ext>
            </a:extLst>
          </p:cNvPr>
          <p:cNvSpPr txBox="1"/>
          <p:nvPr/>
        </p:nvSpPr>
        <p:spPr>
          <a:xfrm>
            <a:off x="2804020" y="254863"/>
            <a:ext cx="60946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onstantia" panose="0203060205030603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Сфера потребительского рынка и услуг</a:t>
            </a:r>
            <a:endParaRPr lang="ru-RU" sz="1200" dirty="0">
              <a:solidFill>
                <a:srgbClr val="002060"/>
              </a:solidFill>
              <a:effectLst/>
              <a:latin typeface="Constantia" panose="0203060205030603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12783-F1DF-4DFD-BA4B-813AE4B7533E}"/>
              </a:ext>
            </a:extLst>
          </p:cNvPr>
          <p:cNvSpPr txBox="1"/>
          <p:nvPr/>
        </p:nvSpPr>
        <p:spPr>
          <a:xfrm>
            <a:off x="220211" y="1104154"/>
            <a:ext cx="5383635" cy="528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настоящее время на территории поселения функционируют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крупных производственных предприятий,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предприятий торговли и услуг.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них: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сетевых магазинов;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предприятий, реализующих непродовольственные товары;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- 7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предприятий, реализующих продовольственные товары;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4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торговых центра;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предприятий общественного питания;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- 13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предприятий бытового обслуживания;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пункта выдачи интернет-заказов;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- 7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аптек;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автозаправочных станций.</a:t>
            </a:r>
            <a:endParaRPr lang="ru-RU" dirty="0"/>
          </a:p>
        </p:txBody>
      </p:sp>
      <p:pic>
        <p:nvPicPr>
          <p:cNvPr id="4098" name="Picture 2" descr="В СЕЛЕ ОЗНОБИШИНО ОТКРЫЛСЯ МАГАЗИН">
            <a:extLst>
              <a:ext uri="{FF2B5EF4-FFF2-40B4-BE49-F238E27FC236}">
                <a16:creationId xmlns:a16="http://schemas.microsoft.com/office/drawing/2014/main" id="{482C989F-098D-435B-A84A-A42A9B81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69" y="3174137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AE3578-9A1D-40C2-A3D8-4B464A5333BB}"/>
              </a:ext>
            </a:extLst>
          </p:cNvPr>
          <p:cNvSpPr txBox="1"/>
          <p:nvPr/>
        </p:nvSpPr>
        <p:spPr>
          <a:xfrm>
            <a:off x="6096000" y="1576859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2021 году на территории поселения были открыты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сетевых магазина «Пятерочка»: 2 магазина в п.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Щапово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1 – в с.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Ознобишино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513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1398F7D-D734-497E-8357-D5FA19E3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00" y="3253769"/>
            <a:ext cx="6110810" cy="34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F24E2FD-AB7F-4F9C-9860-A6C0FB29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0" y="185621"/>
            <a:ext cx="3738819" cy="284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CE0A36-89D4-4ED0-A5D1-45A457FFE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34" y="146470"/>
            <a:ext cx="3862246" cy="2880629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0F256B3-2060-4169-A49A-A7A5C03C8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10964" r="-1"/>
          <a:stretch/>
        </p:blipFill>
        <p:spPr bwMode="auto">
          <a:xfrm>
            <a:off x="365490" y="3253768"/>
            <a:ext cx="5146077" cy="34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2E27CF-12A4-49A5-89C4-2ACD23C36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96" y="148904"/>
            <a:ext cx="2877424" cy="28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9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E85EE3-3C33-436F-96D6-16DB4AE1B212}"/>
              </a:ext>
            </a:extLst>
          </p:cNvPr>
          <p:cNvSpPr txBox="1"/>
          <p:nvPr/>
        </p:nvSpPr>
        <p:spPr>
          <a:xfrm>
            <a:off x="1840384" y="0"/>
            <a:ext cx="6094602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безопасности и предупреждение чрезвычайных ситуаций</a:t>
            </a:r>
            <a:endParaRPr lang="ru-RU" sz="1200" dirty="0">
              <a:solidFill>
                <a:srgbClr val="002060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2294E-7326-4393-889B-B3AB8AC67912}"/>
              </a:ext>
            </a:extLst>
          </p:cNvPr>
          <p:cNvSpPr txBox="1"/>
          <p:nvPr/>
        </p:nvSpPr>
        <p:spPr>
          <a:xfrm>
            <a:off x="271245" y="869136"/>
            <a:ext cx="1139015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Диспетчерами ДДС в 2021 году принято более 6 тысяч обращений граждан.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A7B93-ECF5-4E79-AE18-568B27573090}"/>
              </a:ext>
            </a:extLst>
          </p:cNvPr>
          <p:cNvSpPr txBox="1"/>
          <p:nvPr/>
        </p:nvSpPr>
        <p:spPr>
          <a:xfrm>
            <a:off x="271245" y="1332533"/>
            <a:ext cx="7539605" cy="4921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поселения в 2021 году установлено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камер видеонаблюдения. Всего на территории функционируют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117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камеры, из них: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дворы -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общественные места –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-подъезды-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-объекты образования-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торговые центры и магазины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- 17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СНТ-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-дорожные камеры -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87BD5F-3E1A-4D0F-A4DD-296C0D7C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23" y="583119"/>
            <a:ext cx="3788193" cy="28458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A6BE9A-7A15-45CA-BBD0-8870F0ACF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95" y="3552559"/>
            <a:ext cx="5202521" cy="31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402AC-B32A-452B-8504-9FB618ABE5CB}"/>
              </a:ext>
            </a:extLst>
          </p:cNvPr>
          <p:cNvSpPr txBox="1"/>
          <p:nvPr/>
        </p:nvSpPr>
        <p:spPr>
          <a:xfrm>
            <a:off x="3272972" y="234892"/>
            <a:ext cx="5464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Общественно-политические события</a:t>
            </a:r>
          </a:p>
        </p:txBody>
      </p:sp>
      <p:pic>
        <p:nvPicPr>
          <p:cNvPr id="2050" name="Picture 2" descr="В ЩАПОВСКОМ СТАРТОВАЛА СЕЛЬСКОХОЗЯЙСТВЕННАЯ МИКРОПЕРЕПИСЬ">
            <a:extLst>
              <a:ext uri="{FF2B5EF4-FFF2-40B4-BE49-F238E27FC236}">
                <a16:creationId xmlns:a16="http://schemas.microsoft.com/office/drawing/2014/main" id="{563F36D0-0783-4B90-82BC-88DB1DF6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9" y="742696"/>
            <a:ext cx="5492030" cy="39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52F4D86-342B-4F26-9313-6A0384AD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6"/>
          <a:stretch/>
        </p:blipFill>
        <p:spPr bwMode="auto">
          <a:xfrm>
            <a:off x="5774464" y="742695"/>
            <a:ext cx="6339958" cy="432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782A8D-91C2-4457-A499-415D71723D25}"/>
              </a:ext>
            </a:extLst>
          </p:cNvPr>
          <p:cNvSpPr txBox="1"/>
          <p:nvPr/>
        </p:nvSpPr>
        <p:spPr>
          <a:xfrm>
            <a:off x="228601" y="4857498"/>
            <a:ext cx="5022908" cy="2203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сельскохозяйственная перепись, в которой приняли участие 3192 жителя нашего поселения.</a:t>
            </a:r>
          </a:p>
          <a:p>
            <a:pPr marL="285750" indent="-285750" algn="ctr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перепись населения - приняли участие более 11 тыс. наших жителей (11495), из которых мужчин -5358, женщин – 6137 человек.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25EF1-ED2F-4610-8B0A-36B2D7A53850}"/>
              </a:ext>
            </a:extLst>
          </p:cNvPr>
          <p:cNvSpPr txBox="1"/>
          <p:nvPr/>
        </p:nvSpPr>
        <p:spPr>
          <a:xfrm>
            <a:off x="6005098" y="5301734"/>
            <a:ext cx="6094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 сентября 2021 года состоялся единый день голосования.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численность принявших участие в голосовании на территории </a:t>
            </a:r>
            <a:r>
              <a:rPr lang="ru-RU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Щаповского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поселения составила около 37%.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171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09039C-6036-46AC-B400-EA7B3AACBF06}"/>
              </a:ext>
            </a:extLst>
          </p:cNvPr>
          <p:cNvSpPr txBox="1"/>
          <p:nvPr/>
        </p:nvSpPr>
        <p:spPr>
          <a:xfrm>
            <a:off x="161488" y="71889"/>
            <a:ext cx="60946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обновлено </a:t>
            </a:r>
            <a:r>
              <a:rPr lang="ru-RU" sz="16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26</a:t>
            </a:r>
            <a:r>
              <a:rPr lang="ru-RU" sz="16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площадок для размещения спецтехники вблизи многоквартирных домов</a:t>
            </a:r>
          </a:p>
          <a:p>
            <a:endParaRPr lang="ru-RU" sz="1600" dirty="0">
              <a:effectLst/>
              <a:latin typeface="Constantia" panose="0203060205030603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оборудовано </a:t>
            </a:r>
            <a:r>
              <a:rPr lang="ru-RU" sz="1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пожарных пирсов и </a:t>
            </a:r>
            <a:r>
              <a:rPr lang="ru-RU" sz="1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пожарных       гидрантов</a:t>
            </a:r>
          </a:p>
          <a:p>
            <a:endParaRPr lang="ru-RU" sz="16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</a:rPr>
              <a:t>установлены </a:t>
            </a:r>
            <a:r>
              <a:rPr lang="ru-RU" sz="1600" b="1" dirty="0">
                <a:latin typeface="Constantia" panose="02030602050306030303" pitchFamily="18" charset="0"/>
                <a:ea typeface="Calibri" panose="020F0502020204030204" pitchFamily="34" charset="0"/>
              </a:rPr>
              <a:t>18</a:t>
            </a: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</a:rPr>
              <a:t> знаков безопасности дорожного движения и обустроены искусственные дорожные неровности (ИДН)</a:t>
            </a: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оборудованы </a:t>
            </a:r>
            <a:r>
              <a:rPr lang="ru-RU" sz="1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машиномест для стоянки личного транспорта инвалидов</a:t>
            </a:r>
          </a:p>
          <a:p>
            <a:endParaRPr lang="ru-RU" sz="16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установлены </a:t>
            </a:r>
            <a:r>
              <a:rPr lang="ru-RU" sz="1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остановочных павильона общественного транспорта нового типа</a:t>
            </a: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7C07E2-ABCB-4A4B-869A-C65C672D9CF4}"/>
              </a:ext>
            </a:extLst>
          </p:cNvPr>
          <p:cNvSpPr txBox="1"/>
          <p:nvPr/>
        </p:nvSpPr>
        <p:spPr>
          <a:xfrm>
            <a:off x="6344174" y="242809"/>
            <a:ext cx="60946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D533C2-5C54-4765-B097-8A7967B3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0" y="3758739"/>
            <a:ext cx="2856453" cy="2856453"/>
          </a:xfrm>
          <a:prstGeom prst="rect">
            <a:avLst/>
          </a:prstGeom>
        </p:spPr>
      </p:pic>
      <p:pic>
        <p:nvPicPr>
          <p:cNvPr id="6146" name="Picture 2" descr="Знаки безопасности заменили в Щаповском ">
            <a:extLst>
              <a:ext uri="{FF2B5EF4-FFF2-40B4-BE49-F238E27FC236}">
                <a16:creationId xmlns:a16="http://schemas.microsoft.com/office/drawing/2014/main" id="{7BFF7D58-4795-40DF-9D6C-A36C141A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89" y="3758738"/>
            <a:ext cx="3347207" cy="285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 ЩАПОВСКОМ ОБНОВИЛИ ДОРОЖНУЮ РАЗМЕТКУ">
            <a:extLst>
              <a:ext uri="{FF2B5EF4-FFF2-40B4-BE49-F238E27FC236}">
                <a16:creationId xmlns:a16="http://schemas.microsoft.com/office/drawing/2014/main" id="{EDC8E802-DAE2-4943-B453-74873BAD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24" y="302773"/>
            <a:ext cx="5078137" cy="31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 ЩАПОВСКОМ УСТАНОВИЛИ ИСКУССТВЕННЫЕ ДОРОЖНЫЕ НЕРОВНОСТИ">
            <a:extLst>
              <a:ext uri="{FF2B5EF4-FFF2-40B4-BE49-F238E27FC236}">
                <a16:creationId xmlns:a16="http://schemas.microsoft.com/office/drawing/2014/main" id="{DA354AFC-00AC-41DE-AC57-CECCB5D2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23" y="3678367"/>
            <a:ext cx="5078137" cy="301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74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 ЩАПОВСКОМ ПРОШЛО ЗАСЕДАНИЕ КОМИССИИ ПО БЕЗОПАСНОСТИ">
            <a:extLst>
              <a:ext uri="{FF2B5EF4-FFF2-40B4-BE49-F238E27FC236}">
                <a16:creationId xmlns:a16="http://schemas.microsoft.com/office/drawing/2014/main" id="{71264571-0B23-4F9C-A6DF-056EDA8C7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"/>
          <a:stretch/>
        </p:blipFill>
        <p:spPr bwMode="auto">
          <a:xfrm>
            <a:off x="6239399" y="3225403"/>
            <a:ext cx="579041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 ЩАПОВСКОМ ПРОШЛО ЗАСЕДАНИИ КОМИССИИ ПО БЕЗОПАСНОСТИ ">
            <a:extLst>
              <a:ext uri="{FF2B5EF4-FFF2-40B4-BE49-F238E27FC236}">
                <a16:creationId xmlns:a16="http://schemas.microsoft.com/office/drawing/2014/main" id="{397C5613-6ECC-4617-9913-A25665D55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" y="536895"/>
            <a:ext cx="6091625" cy="24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 ЩАПОВСКОМ ПРОШЛА ВСТРЕЧА С ОБЩЕСТВЕННЫМИ СОВЕТНИКАМИ">
            <a:extLst>
              <a:ext uri="{FF2B5EF4-FFF2-40B4-BE49-F238E27FC236}">
                <a16:creationId xmlns:a16="http://schemas.microsoft.com/office/drawing/2014/main" id="{ED7F33D6-6FAA-454E-85F1-28C4AFED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" y="3225403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1F649-1DDD-4902-BB81-64D22F266ECC}"/>
              </a:ext>
            </a:extLst>
          </p:cNvPr>
          <p:cNvSpPr txBox="1"/>
          <p:nvPr/>
        </p:nvSpPr>
        <p:spPr>
          <a:xfrm>
            <a:off x="6326873" y="762802"/>
            <a:ext cx="57904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заседаний комиссии по предупреждению и ликвидации чрезвычайных ситуаций и обеспечению пожарной безопасности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4 з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аседания комиссии в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рамках антитеррористической работы и профилактики терроризма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935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D1B41-28C6-42A5-B880-EB04AD06F56F}"/>
              </a:ext>
            </a:extLst>
          </p:cNvPr>
          <p:cNvSpPr txBox="1"/>
          <p:nvPr/>
        </p:nvSpPr>
        <p:spPr>
          <a:xfrm>
            <a:off x="2602684" y="221307"/>
            <a:ext cx="60946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политика</a:t>
            </a:r>
            <a:endParaRPr lang="ru-RU" sz="1200" dirty="0">
              <a:solidFill>
                <a:srgbClr val="002060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5FC33-DB17-47D6-93D8-52F1FFCD5303}"/>
              </a:ext>
            </a:extLst>
          </p:cNvPr>
          <p:cNvSpPr txBox="1"/>
          <p:nvPr/>
        </p:nvSpPr>
        <p:spPr>
          <a:xfrm>
            <a:off x="631271" y="827317"/>
            <a:ext cx="6094602" cy="5732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в настоящее время проживают:</a:t>
            </a:r>
            <a:endParaRPr lang="ru-RU" sz="14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многодетные семьи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детей, находящихся под опекой, попечительством и патронатом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565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 с ограниченными возможностями здоровья   и   70 детей - инвалидов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участник Великой Отечественной войны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участников трудового фронта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бывших несовершеннолетних узника фашистских концлагерей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535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ветеранов труда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ветеран боевых действий</a:t>
            </a:r>
            <a:endParaRPr lang="ru-RU" sz="1600" dirty="0"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16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600" dirty="0"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ветеранов военной службы</a:t>
            </a:r>
            <a:endParaRPr lang="ru-RU" sz="14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66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D0B086-DB99-421C-84D5-408D8A087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" y="3515513"/>
            <a:ext cx="5364290" cy="3017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2C49C-AB10-4E8F-8D80-2E4FA3075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" y="183990"/>
            <a:ext cx="5395984" cy="3035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9EDC75-9D66-4549-971E-F19D0C6B1B38}"/>
              </a:ext>
            </a:extLst>
          </p:cNvPr>
          <p:cNvSpPr txBox="1"/>
          <p:nvPr/>
        </p:nvSpPr>
        <p:spPr>
          <a:xfrm>
            <a:off x="5647888" y="638294"/>
            <a:ext cx="6094602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  <a:tabLst>
                <a:tab pos="5905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празднования 76-ой годовщины Победы в Великой Отечественной войне прошли мероприятия по вручению подарков и праздничных продуктовых наборов ветеранам.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10B0A0-AE9C-4946-841B-63B9F9D76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88" y="2824947"/>
            <a:ext cx="6468923" cy="36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0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Елку главы администрации провели в Щаповском">
            <a:extLst>
              <a:ext uri="{FF2B5EF4-FFF2-40B4-BE49-F238E27FC236}">
                <a16:creationId xmlns:a16="http://schemas.microsoft.com/office/drawing/2014/main" id="{825771B7-17B4-4254-A4F1-548453ED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7" y="95119"/>
            <a:ext cx="5855515" cy="34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 В ЩАПОВСКОМ  ПРОШЛА БЛАГОТВОРИТЕЛЬНАЯ АКЦИЯ «СОБЕРИ РЕБЕНКА В ШКОЛУ»">
            <a:extLst>
              <a:ext uri="{FF2B5EF4-FFF2-40B4-BE49-F238E27FC236}">
                <a16:creationId xmlns:a16="http://schemas.microsoft.com/office/drawing/2014/main" id="{EDAE3727-D9E5-4810-88FC-5A6EA8422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7"/>
          <a:stretch/>
        </p:blipFill>
        <p:spPr bwMode="auto">
          <a:xfrm>
            <a:off x="7006095" y="3887030"/>
            <a:ext cx="4561034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ВЕСЕЛЫЕ И ДОВОЛЬНЫЕ – РЕБЯТА ИЗ ЩАПОВСКОГО ПРОВЕЛИ КАНИКУЛЫ В ВОЕННО-ПАТРИОТИЧЕСКОМ ЛАГЕРЕ">
            <a:extLst>
              <a:ext uri="{FF2B5EF4-FFF2-40B4-BE49-F238E27FC236}">
                <a16:creationId xmlns:a16="http://schemas.microsoft.com/office/drawing/2014/main" id="{9D701DBC-BBC1-4746-9A75-2359F49C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7" y="3887030"/>
            <a:ext cx="59150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РЕБЯТА ИЗ ЩАПОВСКОГО ОТПРАВИЛИСЬ НА НЕДЕЛЬНЫЕ СБОРЫ">
            <a:extLst>
              <a:ext uri="{FF2B5EF4-FFF2-40B4-BE49-F238E27FC236}">
                <a16:creationId xmlns:a16="http://schemas.microsoft.com/office/drawing/2014/main" id="{ADC8688C-3046-452F-87B9-A84BE2DF3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 bwMode="auto">
          <a:xfrm>
            <a:off x="7006095" y="95119"/>
            <a:ext cx="4561034" cy="333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44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E20AA6-CB38-47C6-8A16-0663B3B39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47" y="159106"/>
            <a:ext cx="5618549" cy="3085007"/>
          </a:xfrm>
          <a:prstGeom prst="rect">
            <a:avLst/>
          </a:prstGeom>
        </p:spPr>
      </p:pic>
      <p:pic>
        <p:nvPicPr>
          <p:cNvPr id="9218" name="Picture 2" descr="Сотрудники администрации провели встречу с представителями Молодежной палаты в Щаповском">
            <a:extLst>
              <a:ext uri="{FF2B5EF4-FFF2-40B4-BE49-F238E27FC236}">
                <a16:creationId xmlns:a16="http://schemas.microsoft.com/office/drawing/2014/main" id="{EB517C5E-C00A-45FB-BE40-749CB362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6" y="127845"/>
            <a:ext cx="4649240" cy="30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12 ДЕКАБРЯ ПРОШЛИ СОРЕВНОВАНИЯ ПО МИНИ-ФУТБОЛУ СРЕДИ КОМАНД МОЛОДЕЖНЫХ ПАЛАТ.">
            <a:extLst>
              <a:ext uri="{FF2B5EF4-FFF2-40B4-BE49-F238E27FC236}">
                <a16:creationId xmlns:a16="http://schemas.microsoft.com/office/drawing/2014/main" id="{DA083726-01BA-44BC-A4A6-342906078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6" y="3529093"/>
            <a:ext cx="4649240" cy="31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МЕМОРИАЛЬНО-ПАТРОНАТНУЮ АКЦИЮ ПРОВЕЛИ В ПОСЕЛЕНИИ">
            <a:extLst>
              <a:ext uri="{FF2B5EF4-FFF2-40B4-BE49-F238E27FC236}">
                <a16:creationId xmlns:a16="http://schemas.microsoft.com/office/drawing/2014/main" id="{CCD2ECD1-D72E-48EB-889A-24ACE61A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46" y="3529986"/>
            <a:ext cx="5618549" cy="31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74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раздничный концерт «Мама — первое слово!» прошел в Щаповском ">
            <a:extLst>
              <a:ext uri="{FF2B5EF4-FFF2-40B4-BE49-F238E27FC236}">
                <a16:creationId xmlns:a16="http://schemas.microsoft.com/office/drawing/2014/main" id="{0AF280C8-2485-40FE-BA8B-D3DCB394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0" y="1250113"/>
            <a:ext cx="7133657" cy="53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70F3A7-7E1B-4C5D-8A5A-D96C2140DF26}"/>
              </a:ext>
            </a:extLst>
          </p:cNvPr>
          <p:cNvSpPr txBox="1"/>
          <p:nvPr/>
        </p:nvSpPr>
        <p:spPr>
          <a:xfrm>
            <a:off x="2258736" y="254510"/>
            <a:ext cx="60946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  <a:tabLst>
                <a:tab pos="590550" algn="l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Культура и спорт</a:t>
            </a:r>
            <a:endParaRPr lang="ru-RU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61DDF-8450-4E97-9A27-29FD37A86ED2}"/>
              </a:ext>
            </a:extLst>
          </p:cNvPr>
          <p:cNvSpPr txBox="1"/>
          <p:nvPr/>
        </p:nvSpPr>
        <p:spPr>
          <a:xfrm>
            <a:off x="7818538" y="1250113"/>
            <a:ext cx="40493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Доме культуры «Солнечный» проведено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181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очное мероприятие и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285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режиме онлайн с охватом участников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более 40 тыс. человек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</a:p>
          <a:p>
            <a:pPr algn="ctr"/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36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клубных формированиях проводили свой досуг 405 человек, из них 230 детей. </a:t>
            </a:r>
            <a:endParaRPr lang="ru-RU" dirty="0"/>
          </a:p>
        </p:txBody>
      </p:sp>
      <p:pic>
        <p:nvPicPr>
          <p:cNvPr id="10244" name="Picture 4" descr="ЖИТЕЛЕЙ ЩАПОВСКОГО ПОЗНАКОМИЛИ С ТВОРЧЕСТВОМ САШИ ЧЕРНОГО">
            <a:extLst>
              <a:ext uri="{FF2B5EF4-FFF2-40B4-BE49-F238E27FC236}">
                <a16:creationId xmlns:a16="http://schemas.microsoft.com/office/drawing/2014/main" id="{06DDC243-A422-4934-B8A5-5911AFF2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44" y="4148534"/>
            <a:ext cx="4101900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83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D86B70-7F6A-4309-8830-DCA776A9A154}"/>
              </a:ext>
            </a:extLst>
          </p:cNvPr>
          <p:cNvSpPr txBox="1"/>
          <p:nvPr/>
        </p:nvSpPr>
        <p:spPr>
          <a:xfrm>
            <a:off x="7763869" y="658521"/>
            <a:ext cx="4246370" cy="200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590550" algn="l"/>
              </a:tabLs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Муниципальным Музеем истории усадьбы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Александрово-Щапово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2021 году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590550" algn="l"/>
              </a:tabLst>
            </a:pPr>
            <a:r>
              <a:rPr lang="ru-RU" sz="16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Оказано услуг - </a:t>
            </a:r>
            <a:r>
              <a:rPr lang="ru-RU" sz="16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3752</a:t>
            </a:r>
            <a:r>
              <a:rPr lang="ru-RU" sz="16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получателям, из них </a:t>
            </a:r>
            <a:r>
              <a:rPr lang="ru-RU" sz="16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1987</a:t>
            </a:r>
            <a:r>
              <a:rPr lang="ru-RU" sz="16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взрослое население и </a:t>
            </a:r>
            <a:r>
              <a:rPr lang="ru-RU" sz="16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1765 –</a:t>
            </a:r>
            <a:r>
              <a:rPr lang="ru-RU" sz="16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дети.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F499848B-9B03-4023-8943-636EE38D8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1" y="4152549"/>
            <a:ext cx="3305263" cy="24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CE423F22-4666-4DFD-8234-792180025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1" y="82296"/>
            <a:ext cx="6982474" cy="392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7B3B28BC-14E8-40D9-A5C6-96AF3EF07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/>
        </p:blipFill>
        <p:spPr bwMode="auto">
          <a:xfrm>
            <a:off x="3745542" y="4152548"/>
            <a:ext cx="3843699" cy="24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9E086F8A-D4C3-40BA-95DA-7DE1BE5A0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69" y="3446717"/>
            <a:ext cx="4246370" cy="318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64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11C6FA-9A30-4ED5-A7CA-472F66A923B4}"/>
              </a:ext>
            </a:extLst>
          </p:cNvPr>
          <p:cNvSpPr txBox="1"/>
          <p:nvPr/>
        </p:nvSpPr>
        <p:spPr>
          <a:xfrm>
            <a:off x="262156" y="127569"/>
            <a:ext cx="6094602" cy="305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  <a:tabLst>
                <a:tab pos="5905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2021 года в Спортивном клубе «Заря» систематически занимаются более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и подростков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Функционирует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постоянных секций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Щапово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Курилово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800"/>
              </a:spcAft>
              <a:tabLst>
                <a:tab pos="59055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Подводя итог, поселение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Щаповское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рейтинге всех спартакиад в прошедшем году заняло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 из 21 поселения и городских округов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ТиНАО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ЩАПОВСКИЕ СПОРТСМЕНЫ ПРИНЯЛИ УЧАСТИЕ В ОКРУЖНЫХ СОРЕВНОВАНИЯХ">
            <a:extLst>
              <a:ext uri="{FF2B5EF4-FFF2-40B4-BE49-F238E27FC236}">
                <a16:creationId xmlns:a16="http://schemas.microsoft.com/office/drawing/2014/main" id="{4019BDE0-5460-4216-A076-FC5ED3C8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44" y="3332929"/>
            <a:ext cx="4629761" cy="33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ЮНЫЕ ФУТБОЛИСТЫ ЩАПОВСКОГО ЗАНЯЛИ ПОЧЕТНОЕ ТРЕТЬЕ МЕСТО В СОРЕВНОВАНИЯХ">
            <a:extLst>
              <a:ext uri="{FF2B5EF4-FFF2-40B4-BE49-F238E27FC236}">
                <a16:creationId xmlns:a16="http://schemas.microsoft.com/office/drawing/2014/main" id="{4963C6D1-8CC0-433A-A666-E0B2AA11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77" y="3332929"/>
            <a:ext cx="4670354" cy="33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Спортсмены Щаповского победили в соревнованиях">
            <a:extLst>
              <a:ext uri="{FF2B5EF4-FFF2-40B4-BE49-F238E27FC236}">
                <a16:creationId xmlns:a16="http://schemas.microsoft.com/office/drawing/2014/main" id="{B780E8E4-8285-49F4-9B5A-37C0530F8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70" y="360728"/>
            <a:ext cx="4670923" cy="27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600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278CF4-1D39-4683-A36E-1D56EC1C5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8" y="1122530"/>
            <a:ext cx="5769015" cy="4849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FC612D-AC16-4BED-AFB5-3A344CE11B2B}"/>
              </a:ext>
            </a:extLst>
          </p:cNvPr>
          <p:cNvSpPr txBox="1"/>
          <p:nvPr/>
        </p:nvSpPr>
        <p:spPr>
          <a:xfrm>
            <a:off x="2661407" y="212918"/>
            <a:ext cx="609460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Информирование населения</a:t>
            </a:r>
            <a:endParaRPr lang="ru-RU" sz="120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651D2-C21D-45AD-BD10-B951FF991E3A}"/>
              </a:ext>
            </a:extLst>
          </p:cNvPr>
          <p:cNvSpPr txBox="1"/>
          <p:nvPr/>
        </p:nvSpPr>
        <p:spPr>
          <a:xfrm>
            <a:off x="5708708" y="930563"/>
            <a:ext cx="6094602" cy="5233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Информирование жителей о деятельности администрации осуществляется через: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информационных конструкций на многоквартирных домах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информационных стендов администрации.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официальный сайт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страницы в социальных сетях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ctr">
              <a:lnSpc>
                <a:spcPct val="150000"/>
              </a:lnSpc>
              <a:spcAft>
                <a:spcPts val="800"/>
              </a:spcAft>
            </a:pPr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 algn="ctr">
              <a:lnSpc>
                <a:spcPct val="150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отчетный период уникальными посетителями сайта стали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60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тыс.человек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около 10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постоянных подписчиков в соцсетях.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0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402AC-B32A-452B-8504-9FB618ABE5CB}"/>
              </a:ext>
            </a:extLst>
          </p:cNvPr>
          <p:cNvSpPr txBox="1"/>
          <p:nvPr/>
        </p:nvSpPr>
        <p:spPr>
          <a:xfrm>
            <a:off x="4182421" y="234893"/>
            <a:ext cx="3192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Социальные объекты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32939-1F18-4838-84F9-2A076B25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1" y="888971"/>
            <a:ext cx="2095500" cy="165735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33DA13E-15F1-45D8-9EEF-E40F8067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2" y="2723627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104F76-7ED3-4DD5-A0B7-3046D6C10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47" y="4557774"/>
            <a:ext cx="1835511" cy="1835511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E94C0A4-6A78-4ABB-9EA9-2A7BC05A8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9" t="6323" r="9842" b="72539"/>
          <a:stretch/>
        </p:blipFill>
        <p:spPr bwMode="auto">
          <a:xfrm>
            <a:off x="5898024" y="3024961"/>
            <a:ext cx="2583809" cy="11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B4E203-4D87-4837-94AE-A325FD9F3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64" b="444"/>
          <a:stretch/>
        </p:blipFill>
        <p:spPr>
          <a:xfrm>
            <a:off x="9057563" y="1401603"/>
            <a:ext cx="2105910" cy="1960285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A11B6BD-E219-4063-B0BD-819403716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13414"/>
          <a:stretch/>
        </p:blipFill>
        <p:spPr bwMode="auto">
          <a:xfrm>
            <a:off x="572251" y="5102210"/>
            <a:ext cx="1886720" cy="15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7F05B65-FD98-4E7A-8829-80A15FAE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516" y="2890219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676C00-B3FB-4061-A27B-96A8648DD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77" y="1029575"/>
            <a:ext cx="1514493" cy="1437918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204D2BE-D1C6-459F-B9D6-3A6724EFC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93" y="1076247"/>
            <a:ext cx="1835857" cy="130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01DE089-C4DD-4C82-85F1-CD90A683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076" y="4816959"/>
            <a:ext cx="2626083" cy="136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DDE382-09AC-49B9-977C-7CDFE6CCD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93" y="4959429"/>
            <a:ext cx="1331451" cy="14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4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9BA338-3482-4FB0-9A1A-EBB2836DF684}"/>
              </a:ext>
            </a:extLst>
          </p:cNvPr>
          <p:cNvSpPr/>
          <p:nvPr/>
        </p:nvSpPr>
        <p:spPr>
          <a:xfrm>
            <a:off x="4581787" y="2428962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Администрация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C0556B-C2BA-4DC7-B873-48D0DBC77E88}"/>
              </a:ext>
            </a:extLst>
          </p:cNvPr>
          <p:cNvSpPr/>
          <p:nvPr/>
        </p:nvSpPr>
        <p:spPr>
          <a:xfrm>
            <a:off x="4581787" y="563460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Совет депутатов поселения </a:t>
            </a:r>
            <a:r>
              <a:rPr lang="ru-RU" dirty="0" err="1"/>
              <a:t>Щаповское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1628-2C75-4018-BCA2-EDDA4F556839}"/>
              </a:ext>
            </a:extLst>
          </p:cNvPr>
          <p:cNvSpPr/>
          <p:nvPr/>
        </p:nvSpPr>
        <p:spPr>
          <a:xfrm>
            <a:off x="6284754" y="4662181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Общественные советники главы администрации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388022-6511-4860-92D6-38A5AF0CFF82}"/>
              </a:ext>
            </a:extLst>
          </p:cNvPr>
          <p:cNvSpPr/>
          <p:nvPr/>
        </p:nvSpPr>
        <p:spPr>
          <a:xfrm>
            <a:off x="1184246" y="3401736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Совет ветеранов поселения </a:t>
            </a:r>
            <a:r>
              <a:rPr lang="ru-RU" dirty="0" err="1"/>
              <a:t>Щаповское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3133FF-8F6A-4A68-9357-097811ED8904}"/>
              </a:ext>
            </a:extLst>
          </p:cNvPr>
          <p:cNvSpPr/>
          <p:nvPr/>
        </p:nvSpPr>
        <p:spPr>
          <a:xfrm>
            <a:off x="2766967" y="4662182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Первичная ячейка общества инвалидов поселения </a:t>
            </a:r>
            <a:r>
              <a:rPr lang="ru-RU" dirty="0" err="1"/>
              <a:t>Щаповское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EB23F9-72FA-4D13-B5EC-964076538FF3}"/>
              </a:ext>
            </a:extLst>
          </p:cNvPr>
          <p:cNvSpPr/>
          <p:nvPr/>
        </p:nvSpPr>
        <p:spPr>
          <a:xfrm>
            <a:off x="815131" y="2049711"/>
            <a:ext cx="3085750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Молодежная палата поселения </a:t>
            </a:r>
            <a:r>
              <a:rPr lang="ru-RU" dirty="0" err="1"/>
              <a:t>Щаповское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D5CD4B-5A08-4F8A-ADFF-269BCD6AA48E}"/>
              </a:ext>
            </a:extLst>
          </p:cNvPr>
          <p:cNvSpPr/>
          <p:nvPr/>
        </p:nvSpPr>
        <p:spPr>
          <a:xfrm>
            <a:off x="8348443" y="2049711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Муниципальные учреждения культуры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F4297EC-AD54-4920-BDB5-036376253E40}"/>
              </a:ext>
            </a:extLst>
          </p:cNvPr>
          <p:cNvSpPr/>
          <p:nvPr/>
        </p:nvSpPr>
        <p:spPr>
          <a:xfrm>
            <a:off x="7979328" y="3389153"/>
            <a:ext cx="3028426" cy="872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Муниципальные учреждения спорта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B58B9DD-37F2-4E6A-B983-65EC1DF44272}"/>
              </a:ext>
            </a:extLst>
          </p:cNvPr>
          <p:cNvCxnSpPr>
            <a:stCxn id="4" idx="2"/>
            <a:endCxn id="2" idx="0"/>
          </p:cNvCxnSpPr>
          <p:nvPr/>
        </p:nvCxnSpPr>
        <p:spPr>
          <a:xfrm>
            <a:off x="6096000" y="1435915"/>
            <a:ext cx="0" cy="9930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F9A50E2-B9D5-444F-85AD-5D924F78484C}"/>
              </a:ext>
            </a:extLst>
          </p:cNvPr>
          <p:cNvCxnSpPr>
            <a:stCxn id="9" idx="3"/>
            <a:endCxn id="2" idx="1"/>
          </p:cNvCxnSpPr>
          <p:nvPr/>
        </p:nvCxnSpPr>
        <p:spPr>
          <a:xfrm>
            <a:off x="3900881" y="2485939"/>
            <a:ext cx="680906" cy="3792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776433A-5325-4BB1-9D42-6B33ABD56A79}"/>
              </a:ext>
            </a:extLst>
          </p:cNvPr>
          <p:cNvCxnSpPr>
            <a:stCxn id="7" idx="3"/>
          </p:cNvCxnSpPr>
          <p:nvPr/>
        </p:nvCxnSpPr>
        <p:spPr>
          <a:xfrm flipV="1">
            <a:off x="4212672" y="3389153"/>
            <a:ext cx="1047225" cy="4488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39C1495-5DFB-4A84-B56C-E58F81B009C1}"/>
              </a:ext>
            </a:extLst>
          </p:cNvPr>
          <p:cNvCxnSpPr>
            <a:stCxn id="8" idx="0"/>
          </p:cNvCxnSpPr>
          <p:nvPr/>
        </p:nvCxnSpPr>
        <p:spPr>
          <a:xfrm flipV="1">
            <a:off x="4281180" y="3429000"/>
            <a:ext cx="1255554" cy="12331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3657FE41-D754-42F8-B07D-53469B7C8142}"/>
              </a:ext>
            </a:extLst>
          </p:cNvPr>
          <p:cNvCxnSpPr>
            <a:stCxn id="11" idx="1"/>
            <a:endCxn id="2" idx="3"/>
          </p:cNvCxnSpPr>
          <p:nvPr/>
        </p:nvCxnSpPr>
        <p:spPr>
          <a:xfrm flipH="1">
            <a:off x="7610213" y="2485939"/>
            <a:ext cx="738230" cy="3792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D965FF6-0B12-4CB8-A513-5E160B93E7F8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6996418" y="3389153"/>
            <a:ext cx="982910" cy="4362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179A3FC4-29D0-4ABF-91EE-0F1CCF890C2E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6501468" y="3429000"/>
            <a:ext cx="1297499" cy="12331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326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FA9093-8652-4B96-AE20-035371961256}"/>
              </a:ext>
            </a:extLst>
          </p:cNvPr>
          <p:cNvSpPr/>
          <p:nvPr/>
        </p:nvSpPr>
        <p:spPr>
          <a:xfrm>
            <a:off x="2705488" y="3982403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4" name="Picture 4" descr="ÐÐµÑÐ±">
            <a:extLst>
              <a:ext uri="{FF2B5EF4-FFF2-40B4-BE49-F238E27FC236}">
                <a16:creationId xmlns:a16="http://schemas.microsoft.com/office/drawing/2014/main" id="{484BE479-0675-441C-9FB2-F166050DA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16" y="1004292"/>
            <a:ext cx="1939766" cy="24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9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402AC-B32A-452B-8504-9FB618ABE5CB}"/>
              </a:ext>
            </a:extLst>
          </p:cNvPr>
          <p:cNvSpPr txBox="1"/>
          <p:nvPr/>
        </p:nvSpPr>
        <p:spPr>
          <a:xfrm>
            <a:off x="3392396" y="234892"/>
            <a:ext cx="5225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onstantia" panose="02030602050306030303" pitchFamily="18" charset="0"/>
              </a:rPr>
              <a:t>Жилищно-коммунальное хозяйство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A0078-DF78-4784-AE2D-0E54FDDE5EFE}"/>
              </a:ext>
            </a:extLst>
          </p:cNvPr>
          <p:cNvSpPr txBox="1"/>
          <p:nvPr/>
        </p:nvSpPr>
        <p:spPr>
          <a:xfrm>
            <a:off x="4611847" y="696557"/>
            <a:ext cx="72837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68 многоквартирных домов, </a:t>
            </a:r>
          </a:p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них высотой 0-2 этажа – 9, от 0 до 9 этажей - 59; </a:t>
            </a: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8165 индивидуальных жилых домов. </a:t>
            </a: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Частный сектор состоит из 6072 домовладений. 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6A68332-E0AB-4B2F-B604-010C85794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4" t="13544" r="15446" b="29334"/>
          <a:stretch/>
        </p:blipFill>
        <p:spPr bwMode="auto">
          <a:xfrm>
            <a:off x="444616" y="838899"/>
            <a:ext cx="3688028" cy="21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D6722C4-A635-4983-9206-8CCF0B76A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6" b="19552"/>
          <a:stretch/>
        </p:blipFill>
        <p:spPr bwMode="auto">
          <a:xfrm>
            <a:off x="444616" y="3319943"/>
            <a:ext cx="3688028" cy="27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854FBA4-7755-437A-9984-3B1E570DC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33149" r="20289" b="21957"/>
          <a:stretch/>
        </p:blipFill>
        <p:spPr bwMode="auto">
          <a:xfrm>
            <a:off x="4952301" y="2480084"/>
            <a:ext cx="6795083" cy="358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4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DBC069C-BE7B-498F-9032-DE10F3CC0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871685"/>
              </p:ext>
            </p:extLst>
          </p:nvPr>
        </p:nvGraphicFramePr>
        <p:xfrm>
          <a:off x="327026" y="89111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3799401-5412-490C-AFE3-8A72C0F79DB5}"/>
              </a:ext>
            </a:extLst>
          </p:cNvPr>
          <p:cNvSpPr txBox="1"/>
          <p:nvPr/>
        </p:nvSpPr>
        <p:spPr>
          <a:xfrm>
            <a:off x="7762874" y="365967"/>
            <a:ext cx="43910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Всего поступило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1248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обращений </a:t>
            </a:r>
          </a:p>
          <a:p>
            <a:pPr algn="ctr"/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них –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851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обращение напрямую в администрацию</a:t>
            </a:r>
          </a:p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397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из других организаций 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D8D14C-3646-4EEB-9AB5-F4E793C714FD}"/>
              </a:ext>
            </a:extLst>
          </p:cNvPr>
          <p:cNvSpPr/>
          <p:nvPr/>
        </p:nvSpPr>
        <p:spPr>
          <a:xfrm>
            <a:off x="7762874" y="365967"/>
            <a:ext cx="4276725" cy="2019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239829-B4F2-4D4D-B038-FD1E1DA12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4" b="21906"/>
          <a:stretch/>
        </p:blipFill>
        <p:spPr>
          <a:xfrm>
            <a:off x="8726487" y="2867024"/>
            <a:ext cx="2540000" cy="11239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6B9BC-37BF-49D6-B9FC-80BFFBA20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487" y="4625638"/>
            <a:ext cx="2540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9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22">
            <a:extLst>
              <a:ext uri="{FF2B5EF4-FFF2-40B4-BE49-F238E27FC236}">
                <a16:creationId xmlns:a16="http://schemas.microsoft.com/office/drawing/2014/main" id="{E0BABC2A-87BB-411D-A062-F12BCD0B2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776190"/>
              </p:ext>
            </p:extLst>
          </p:nvPr>
        </p:nvGraphicFramePr>
        <p:xfrm>
          <a:off x="714375" y="438150"/>
          <a:ext cx="10668000" cy="598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29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76723D7-ED2C-449A-BC96-48F1B1DAF8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666752"/>
              </p:ext>
            </p:extLst>
          </p:nvPr>
        </p:nvGraphicFramePr>
        <p:xfrm>
          <a:off x="175847" y="1195754"/>
          <a:ext cx="11875476" cy="553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4D03194B-B4C5-416C-9E3B-1DD7AC09C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36" y="465724"/>
            <a:ext cx="10341697" cy="61118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поселения исполнен по расходам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сумме 312,5 млн. рублей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2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D638107-1BEB-4E4D-BB67-93BAF0A3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55" y="305400"/>
            <a:ext cx="12192000" cy="610863"/>
          </a:xfrm>
        </p:spPr>
        <p:txBody>
          <a:bodyPr rtlCol="0">
            <a:noAutofit/>
          </a:bodyPr>
          <a:lstStyle/>
          <a:p>
            <a:pPr algn="ctr" rtl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Verdana" panose="020B0604030504040204" pitchFamily="34" charset="0"/>
              </a:rPr>
              <a:t>82,4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Verdana" panose="020B0604030504040204" pitchFamily="34" charset="0"/>
              </a:rPr>
              <a:t> млн руб.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Verdana" panose="020B0604030504040204" pitchFamily="34" charset="0"/>
              </a:rPr>
              <a:t>израсходовано в рамках программы</a:t>
            </a:r>
            <a:b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  <a:ea typeface="Verdana" panose="020B0604030504040204" pitchFamily="34" charset="0"/>
              </a:rPr>
              <a:t>«Благоустройство территорий жилой застройки»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6BB2A9-798C-4D57-8366-66C19295E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581150"/>
            <a:ext cx="11858625" cy="51542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E312AF-3CAB-49D1-9D57-D0A2540D7083}"/>
              </a:ext>
            </a:extLst>
          </p:cNvPr>
          <p:cNvSpPr txBox="1"/>
          <p:nvPr/>
        </p:nvSpPr>
        <p:spPr>
          <a:xfrm>
            <a:off x="876300" y="1064040"/>
            <a:ext cx="692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Комплексное благоустройство территории п. Дома отдыха Пахра </a:t>
            </a:r>
          </a:p>
        </p:txBody>
      </p:sp>
    </p:spTree>
    <p:extLst>
      <p:ext uri="{BB962C8B-B14F-4D97-AF65-F5344CB8AC3E}">
        <p14:creationId xmlns:p14="http://schemas.microsoft.com/office/powerpoint/2010/main" val="8830067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1861</Words>
  <Application>Microsoft Office PowerPoint</Application>
  <PresentationFormat>Широкоэкранный</PresentationFormat>
  <Paragraphs>228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Constantia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 поселения исполнен по расходам  в сумме 312,5 млн. рублей </vt:lpstr>
      <vt:lpstr>82,4 млн руб. израсходовано в рамках программы «Благоустройство территорий жилой застройки»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Трухов</dc:creator>
  <cp:lastModifiedBy>Игорь Трухов</cp:lastModifiedBy>
  <cp:revision>20</cp:revision>
  <dcterms:created xsi:type="dcterms:W3CDTF">2022-04-07T12:15:42Z</dcterms:created>
  <dcterms:modified xsi:type="dcterms:W3CDTF">2022-04-08T11:17:14Z</dcterms:modified>
</cp:coreProperties>
</file>