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308" r:id="rId4"/>
    <p:sldId id="307" r:id="rId5"/>
    <p:sldId id="305" r:id="rId6"/>
    <p:sldId id="306" r:id="rId7"/>
    <p:sldId id="272" r:id="rId8"/>
    <p:sldId id="264" r:id="rId9"/>
    <p:sldId id="303" r:id="rId10"/>
    <p:sldId id="292" r:id="rId11"/>
    <p:sldId id="317" r:id="rId12"/>
    <p:sldId id="318" r:id="rId13"/>
    <p:sldId id="316" r:id="rId14"/>
    <p:sldId id="319" r:id="rId15"/>
    <p:sldId id="32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йчикова Людмила Сергеевна" initials="АЛС" lastIdx="1" clrIdx="0">
    <p:extLst>
      <p:ext uri="{19B8F6BF-5375-455C-9EA6-DF929625EA0E}">
        <p15:presenceInfo xmlns:p15="http://schemas.microsoft.com/office/powerpoint/2012/main" xmlns="" userId="S-1-5-21-1059799174-4236177605-248781236-14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997"/>
    <a:srgbClr val="265A9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78" d="100"/>
          <a:sy n="78" d="100"/>
        </p:scale>
        <p:origin x="-9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0EABA-1556-4C27-AEB7-F28226ED4275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232AB-2B95-4C6D-A16A-A17BA7D9E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69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2640-761D-4CF0-9B34-F1FB956C62AC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42F1-5BF8-4A83-A2E2-982700E193B3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DF97-6AD0-4535-97B7-45433337830C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FD0D-BF33-4CD5-AEAF-924C0513950E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2182-3199-4DA8-B4E3-965576B0B14D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EA65-C7E7-4064-98C3-39ED9029C47D}" type="datetime1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E530-780D-448D-9AB7-CAD48345DC28}" type="datetime1">
              <a:rPr lang="ru-RU" smtClean="0"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7BF4-3EED-4EDD-933E-1C82A3EA4ED1}" type="datetime1">
              <a:rPr lang="ru-RU" smtClean="0"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FFD5-52D0-419D-A94E-0D170555BB48}" type="datetime1">
              <a:rPr lang="ru-RU" smtClean="0"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B162-8455-4659-81E1-D09A204985A5}" type="datetime1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47E7-21B9-4F61-97F8-A81F12FC0012}" type="datetime1">
              <a:rPr lang="ru-RU" smtClean="0"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E7B7-4E19-44F9-B201-9F8AD33ED9B5}" type="datetime1">
              <a:rPr lang="ru-RU" smtClean="0"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846" y="1052736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Об оказании государственной услуги по включению сезонных (летних) кафе в Схему</a:t>
            </a:r>
          </a:p>
          <a:p>
            <a:pPr algn="ctr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на территории города Москвы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628607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Franklin Gothic Book" pitchFamily="34" charset="0"/>
              </a:rPr>
              <a:t>Москва, </a:t>
            </a:r>
            <a:r>
              <a:rPr lang="ru-RU" b="1" dirty="0" smtClean="0">
                <a:solidFill>
                  <a:schemeClr val="tx2"/>
                </a:solidFill>
                <a:latin typeface="Franklin Gothic Book" pitchFamily="34" charset="0"/>
              </a:rPr>
              <a:t>2020</a:t>
            </a:r>
            <a:endParaRPr lang="ru-RU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5534" y="6250951"/>
            <a:ext cx="8475553" cy="0"/>
          </a:xfrm>
          <a:prstGeom prst="line">
            <a:avLst/>
          </a:prstGeom>
          <a:ln w="12700" cmpd="thickThin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8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>
          <a:xfrm>
            <a:off x="317698" y="151593"/>
            <a:ext cx="8286750" cy="1117167"/>
          </a:xfrm>
          <a:prstGeom prst="roundRect">
            <a:avLst>
              <a:gd name="adj" fmla="val 10472"/>
            </a:avLst>
          </a:prstGeom>
          <a:ln>
            <a:prstDash val="solid"/>
          </a:ln>
        </p:spPr>
        <p:txBody>
          <a:bodyPr>
            <a:normAutofit/>
          </a:bodyPr>
          <a:lstStyle/>
          <a:p>
            <a:r>
              <a:rPr lang="ru-RU" sz="1600" b="1" dirty="0">
                <a:latin typeface="Bookman Old Style" panose="02050604050505020204" pitchFamily="18" charset="0"/>
              </a:rPr>
              <a:t>Схема предоставления государственной услуги с использованием индивидуальных проектов  (15 рабочих дней)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28678"/>
            <a:ext cx="792088" cy="1806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Одно окно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Прием и регистрация заявки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328679"/>
            <a:ext cx="1224136" cy="1806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Анализ представленных документов</a:t>
            </a:r>
          </a:p>
          <a:p>
            <a:pPr algn="ctr"/>
            <a:r>
              <a:rPr lang="ru-RU" sz="12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340767"/>
            <a:ext cx="4592738" cy="1794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</a:rPr>
              <a:t>Москомархитектура</a:t>
            </a:r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100" i="1" dirty="0">
                <a:solidFill>
                  <a:schemeClr val="tx1"/>
                </a:solidFill>
              </a:rPr>
              <a:t>1.В соответствии с порядком, разработанным </a:t>
            </a:r>
            <a:r>
              <a:rPr lang="ru-RU" sz="1100" i="1" dirty="0" err="1">
                <a:solidFill>
                  <a:schemeClr val="tx1"/>
                </a:solidFill>
              </a:rPr>
              <a:t>Москомархитектурой</a:t>
            </a:r>
            <a:r>
              <a:rPr lang="ru-RU" sz="1100" i="1" dirty="0">
                <a:solidFill>
                  <a:schemeClr val="tx1"/>
                </a:solidFill>
              </a:rPr>
              <a:t>, организует рассмотрение проекта на Архитектурном совете города Москвы</a:t>
            </a:r>
          </a:p>
          <a:p>
            <a:r>
              <a:rPr lang="ru-RU" sz="1100" i="1" dirty="0">
                <a:solidFill>
                  <a:schemeClr val="tx1"/>
                </a:solidFill>
              </a:rPr>
              <a:t>2. Готовит заключения по результатам рассмотрения проекта Архитектурным советом</a:t>
            </a:r>
          </a:p>
          <a:p>
            <a:r>
              <a:rPr lang="ru-RU" sz="1100" i="1" dirty="0">
                <a:solidFill>
                  <a:schemeClr val="tx1"/>
                </a:solidFill>
              </a:rPr>
              <a:t>3. Направляет заключения в префектуру АО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134292" y="2040249"/>
            <a:ext cx="510356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858660" y="2040249"/>
            <a:ext cx="561212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19872" y="3714055"/>
            <a:ext cx="4590303" cy="256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1.Готовит проект правового акта об утверждении  схемы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2.Готовит проект уведомления о внесении изменений (отказе во внесении изменений) в схему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3.Направлет уведомление </a:t>
            </a:r>
            <a:r>
              <a:rPr lang="ru-RU" sz="1100" i="1" dirty="0" err="1">
                <a:solidFill>
                  <a:schemeClr val="tx1"/>
                </a:solidFill>
              </a:rPr>
              <a:t>хоз.субъекту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1519" name="Прямоугольник 21518"/>
          <p:cNvSpPr/>
          <p:nvPr/>
        </p:nvSpPr>
        <p:spPr>
          <a:xfrm>
            <a:off x="323528" y="3674350"/>
            <a:ext cx="1296144" cy="25629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Хозяйствующий субъект</a:t>
            </a:r>
          </a:p>
        </p:txBody>
      </p:sp>
      <p:sp>
        <p:nvSpPr>
          <p:cNvPr id="21522" name="Выгнутая вправо стрелка 21521"/>
          <p:cNvSpPr/>
          <p:nvPr/>
        </p:nvSpPr>
        <p:spPr>
          <a:xfrm>
            <a:off x="8010175" y="2185423"/>
            <a:ext cx="1026321" cy="305726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1524" name="Стрелка влево 21523"/>
          <p:cNvSpPr/>
          <p:nvPr/>
        </p:nvSpPr>
        <p:spPr>
          <a:xfrm>
            <a:off x="1619671" y="4383470"/>
            <a:ext cx="1800201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72128" y="163980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/>
          </a:p>
        </p:txBody>
      </p:sp>
      <p:sp>
        <p:nvSpPr>
          <p:cNvPr id="21530" name="Стрелка вверх 21529"/>
          <p:cNvSpPr/>
          <p:nvPr/>
        </p:nvSpPr>
        <p:spPr>
          <a:xfrm>
            <a:off x="575050" y="3139730"/>
            <a:ext cx="432048" cy="53921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бъект 32"/>
          <p:cNvSpPr txBox="1">
            <a:spLocks noGrp="1"/>
          </p:cNvSpPr>
          <p:nvPr>
            <p:ph idx="1"/>
          </p:nvPr>
        </p:nvSpPr>
        <p:spPr>
          <a:xfrm>
            <a:off x="686037" y="1378372"/>
            <a:ext cx="82868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1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10175" y="2218902"/>
            <a:ext cx="625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12 д</a:t>
            </a:r>
          </a:p>
        </p:txBody>
      </p:sp>
    </p:spTree>
    <p:extLst>
      <p:ext uri="{BB962C8B-B14F-4D97-AF65-F5344CB8AC3E}">
        <p14:creationId xmlns:p14="http://schemas.microsoft.com/office/powerpoint/2010/main" val="26905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7384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Размещение сезонных кафе в зимний период</a:t>
            </a:r>
          </a:p>
          <a:p>
            <a:pPr lvl="0" algn="ctr"/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(с 15 ноября по 15 марта)</a:t>
            </a:r>
          </a:p>
          <a:p>
            <a:pPr lvl="0" algn="ctr"/>
            <a:endParaRPr lang="ru-RU" sz="240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Основные принципы:</a:t>
            </a:r>
          </a:p>
          <a:p>
            <a:pPr lvl="0" algn="ctr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Могут размещаться только с проектом индивидуального архитектурно-художественного решения</a:t>
            </a:r>
          </a:p>
          <a:p>
            <a:pPr marL="342900" lvl="0" indent="-342900" algn="just">
              <a:buFontTx/>
              <a:buChar char="-"/>
            </a:pPr>
            <a:endParaRPr lang="ru-RU" sz="140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Размещение возможно только на внешних поверхностях зданий, строений, сооружений, на площадях, внутриквартальных территориях, на территориях, прилегающих к нежилым зданиям </a:t>
            </a: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(вне границ УДС, дворовых территорий МКД)</a:t>
            </a:r>
          </a:p>
          <a:p>
            <a:pPr marL="342900" lvl="0" indent="-342900" algn="just">
              <a:buFontTx/>
              <a:buChar char="-"/>
            </a:pPr>
            <a:endParaRPr lang="ru-RU" sz="140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При наличии заключений:</a:t>
            </a:r>
          </a:p>
          <a:p>
            <a:pPr lvl="0" algn="just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В случае размещения на земле </a:t>
            </a:r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– о соответствии проекта </a:t>
            </a:r>
            <a:r>
              <a:rPr lang="ru-RU" sz="200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индивидуального архитектурно-художественного </a:t>
            </a:r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решения сезонного кафе требованиям тех. Регламентов, строительных правил, гос. стандартов, стандартов Единой системы конструкторской документации;</a:t>
            </a:r>
            <a:endParaRPr lang="ru-RU" sz="200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27384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Основные принципы:</a:t>
            </a:r>
          </a:p>
          <a:p>
            <a:pPr lvl="0" algn="ctr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При наличии заключений:</a:t>
            </a:r>
          </a:p>
          <a:p>
            <a:pPr lvl="0" algn="just"/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В случае размещения на внешних поверхностях:</a:t>
            </a:r>
          </a:p>
          <a:p>
            <a:pPr lvl="0" algn="just"/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– О соответствии проекта индивидуального архитектурно-художественного решения сезонного кафе требованиям тех. Регламентов, строительных правил, гос. стандартов, стандартов Единой системы конструкторской документации;</a:t>
            </a:r>
          </a:p>
          <a:p>
            <a:pPr marL="342900" lvl="0" indent="-342900" algn="just">
              <a:buFontTx/>
              <a:buChar char="-"/>
            </a:pPr>
            <a:r>
              <a:rPr lang="ru-RU" sz="20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 техническом состоянии и несущей способности конструкций эксплуатируемой кровли, стилобата, балкона, террасы и других внешний поверхностей здания, строения, сооружения, на которых планируется размещение сезонного кафе.</a:t>
            </a:r>
          </a:p>
          <a:p>
            <a:pPr marL="342900" lvl="0" indent="-342900" algn="just">
              <a:buFontTx/>
              <a:buChar char="-"/>
            </a:pPr>
            <a:endParaRPr lang="ru-RU" sz="2000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При представлении договора страхования гражданской ответственности за причинение вреда жизни, здоровью и имуществу граждан, а также документа, подтверждающего уплату страховой премии по такому договору.</a:t>
            </a:r>
          </a:p>
          <a:p>
            <a:pPr marL="342900" lvl="0" indent="-342900" algn="just">
              <a:buFontTx/>
              <a:buChar char="-"/>
            </a:pPr>
            <a:endParaRPr lang="ru-RU" sz="20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Конструкции сохраняются </a:t>
            </a:r>
            <a:r>
              <a:rPr lang="ru-RU" sz="2000" b="1" u="sng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без возможности эксплуатации</a:t>
            </a: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!</a:t>
            </a:r>
            <a:endParaRPr lang="ru-RU" sz="20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03647" y="332656"/>
            <a:ext cx="6552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Размещение сезонных кафе в зимний период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893" y="1328678"/>
            <a:ext cx="792088" cy="1806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Одно окно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Прием и регистрация заявки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95037" y="1328678"/>
            <a:ext cx="1224136" cy="2465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Анализ представленных документов</a:t>
            </a:r>
          </a:p>
          <a:p>
            <a:pPr algn="ctr"/>
            <a:r>
              <a:rPr lang="ru-RU" sz="12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08587" y="1340767"/>
            <a:ext cx="1138778" cy="1584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</a:rPr>
              <a:t>Моском</a:t>
            </a:r>
            <a:r>
              <a:rPr lang="ru-RU" sz="1100" b="1" dirty="0">
                <a:solidFill>
                  <a:schemeClr val="tx1"/>
                </a:solidFill>
              </a:rPr>
              <a:t>- </a:t>
            </a:r>
            <a:r>
              <a:rPr lang="ru-RU" sz="1100" b="1" dirty="0" smtClean="0">
                <a:solidFill>
                  <a:schemeClr val="tx1"/>
                </a:solidFill>
              </a:rPr>
              <a:t>архитектура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778303"/>
            <a:ext cx="1739887" cy="2280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Департамент транспорта и развития дорожно-транспортной инфраструктуры города Москвы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- Департамент культурного </a:t>
            </a:r>
            <a:r>
              <a:rPr lang="ru-RU" sz="1100" b="1" dirty="0">
                <a:solidFill>
                  <a:schemeClr val="tx1"/>
                </a:solidFill>
              </a:rPr>
              <a:t>наследия города Москвы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- Департамент городского имущества </a:t>
            </a:r>
            <a:r>
              <a:rPr lang="ru-RU" sz="1100" b="1" dirty="0">
                <a:solidFill>
                  <a:schemeClr val="tx1"/>
                </a:solidFill>
              </a:rPr>
              <a:t>города </a:t>
            </a:r>
            <a:r>
              <a:rPr lang="ru-RU" sz="1100" b="1" dirty="0" smtClean="0">
                <a:solidFill>
                  <a:schemeClr val="tx1"/>
                </a:solidFill>
              </a:rPr>
              <a:t>Москвы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884680" y="2032009"/>
            <a:ext cx="510356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22270" y="1412776"/>
            <a:ext cx="1442218" cy="2538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1.Направляет проект схемы, заключения </a:t>
            </a:r>
            <a:r>
              <a:rPr lang="ru-RU" sz="1100" i="1" dirty="0" smtClean="0">
                <a:solidFill>
                  <a:schemeClr val="tx1"/>
                </a:solidFill>
              </a:rPr>
              <a:t>ОИВ на МВК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4437112"/>
            <a:ext cx="1440160" cy="208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1.Вносит изменения в схему</a:t>
            </a:r>
          </a:p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2.Направлет </a:t>
            </a:r>
            <a:r>
              <a:rPr lang="ru-RU" sz="1000" i="1" dirty="0">
                <a:solidFill>
                  <a:schemeClr val="tx1"/>
                </a:solidFill>
              </a:rPr>
              <a:t>уведомление </a:t>
            </a:r>
            <a:r>
              <a:rPr lang="ru-RU" sz="1000" i="1" dirty="0" err="1">
                <a:solidFill>
                  <a:schemeClr val="tx1"/>
                </a:solidFill>
              </a:rPr>
              <a:t>хоз.субъекту</a:t>
            </a:r>
            <a:endParaRPr lang="ru-RU" sz="1000" i="1" dirty="0">
              <a:solidFill>
                <a:schemeClr val="tx1"/>
              </a:solidFill>
            </a:endParaRPr>
          </a:p>
          <a:p>
            <a:pPr algn="ctr"/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4509120"/>
            <a:ext cx="1152128" cy="2130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МВК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1.Рассматривает полученные материалы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2.Принимает решение о включении (отказе во включении) в Схему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71800" y="4077072"/>
            <a:ext cx="1296144" cy="25629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Хозяйствующий </a:t>
            </a:r>
            <a:r>
              <a:rPr lang="ru-RU" sz="1200" b="1" dirty="0" smtClean="0">
                <a:solidFill>
                  <a:schemeClr val="tx1"/>
                </a:solidFill>
              </a:rPr>
              <a:t>субъект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Представляет полис страхования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 rot="16200000">
            <a:off x="7198234" y="3885229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6291146" y="4573969"/>
            <a:ext cx="648072" cy="612067"/>
          </a:xfrm>
          <a:prstGeom prst="leftArrow">
            <a:avLst>
              <a:gd name="adj1" fmla="val 50000"/>
              <a:gd name="adj2" fmla="val 486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</a:p>
        </p:txBody>
      </p:sp>
      <p:sp>
        <p:nvSpPr>
          <p:cNvPr id="22" name="Стрелка влево 21"/>
          <p:cNvSpPr/>
          <p:nvPr/>
        </p:nvSpPr>
        <p:spPr>
          <a:xfrm>
            <a:off x="4063792" y="4496152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975486">
            <a:off x="7780678" y="1331114"/>
            <a:ext cx="57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/>
                </a:solidFill>
              </a:rPr>
              <a:t>10 д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641306" y="2088245"/>
            <a:ext cx="571848" cy="3399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620509" y="3215823"/>
            <a:ext cx="1726856" cy="3268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58838" y="2481627"/>
            <a:ext cx="433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1 д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4499992" y="1340767"/>
            <a:ext cx="3022278" cy="3399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6385504" y="3215823"/>
            <a:ext cx="1107429" cy="3268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1517" y="2151214"/>
            <a:ext cx="433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12 </a:t>
            </a:r>
            <a:r>
              <a:rPr lang="ru-RU" sz="1000" b="1" dirty="0"/>
              <a:t>д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48621" y="4078779"/>
            <a:ext cx="433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5 </a:t>
            </a:r>
            <a:r>
              <a:rPr lang="ru-RU" sz="1000" b="1" dirty="0"/>
              <a:t>д</a:t>
            </a:r>
          </a:p>
        </p:txBody>
      </p:sp>
    </p:spTree>
    <p:extLst>
      <p:ext uri="{BB962C8B-B14F-4D97-AF65-F5344CB8AC3E}">
        <p14:creationId xmlns:p14="http://schemas.microsoft.com/office/powerpoint/2010/main" val="39797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27384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Документы, необходимые для получения </a:t>
            </a:r>
            <a:r>
              <a:rPr lang="ru-RU" sz="2400" b="1" dirty="0" err="1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госуслуги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(размещение зимой)</a:t>
            </a:r>
          </a:p>
          <a:p>
            <a:pPr lvl="0" algn="ctr"/>
            <a:endParaRPr lang="ru-RU" sz="24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Заявление с отметкой о размещении в зимний период;</a:t>
            </a:r>
          </a:p>
          <a:p>
            <a:pPr lvl="0" algn="just"/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    (представляется в префектуру с заявлением)</a:t>
            </a:r>
          </a:p>
          <a:p>
            <a:pPr marL="342900" lvl="0" indent="-342900" algn="just">
              <a:buFontTx/>
              <a:buChar char="-"/>
            </a:pPr>
            <a:endParaRPr lang="ru-RU" sz="1600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Проект индивидуального АХР;</a:t>
            </a:r>
          </a:p>
          <a:p>
            <a:pPr lvl="0" algn="just"/>
            <a:r>
              <a:rPr lang="ru-RU" sz="200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</a:t>
            </a:r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   (представляется </a:t>
            </a:r>
            <a:r>
              <a:rPr lang="ru-RU" sz="160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в префектуру с заявлением</a:t>
            </a:r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)</a:t>
            </a:r>
          </a:p>
          <a:p>
            <a:pPr lvl="0" algn="just"/>
            <a:endParaRPr lang="ru-RU" sz="16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Заключение специализированной организации на проект индивидуального АХР;</a:t>
            </a:r>
          </a:p>
          <a:p>
            <a:pPr lvl="0" algn="just"/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    </a:t>
            </a:r>
            <a:r>
              <a:rPr lang="ru-RU" sz="160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(представляется в префектуру с заявлением</a:t>
            </a:r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)</a:t>
            </a:r>
          </a:p>
          <a:p>
            <a:pPr lvl="0" algn="just"/>
            <a:endParaRPr lang="ru-RU" sz="16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Заключение о техническом состоянии и несущей способности конструкций эксплуатируемой кровли, стилобата, балкона, террасы и других внешних поверхностях здания, строения, сооружения, на которых планируется размещение сезонного кафе;</a:t>
            </a:r>
          </a:p>
          <a:p>
            <a:pPr lvl="0" algn="just"/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    </a:t>
            </a:r>
            <a:r>
              <a:rPr lang="ru-RU" sz="160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(представляется в префектуру с заявлением</a:t>
            </a:r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)</a:t>
            </a:r>
          </a:p>
          <a:p>
            <a:pPr lvl="0" algn="just"/>
            <a:endParaRPr lang="ru-RU" sz="16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0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Полис страхования гражданской ответственности.</a:t>
            </a:r>
          </a:p>
          <a:p>
            <a:pPr lvl="0" algn="just"/>
            <a:r>
              <a:rPr lang="ru-RU" sz="160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 (Представляется в префектуру не позднее 15 рабочих дней после получения Уведомления, должен быть действующим в течение всего периода размещения кафе)</a:t>
            </a:r>
            <a:endParaRPr lang="ru-RU" sz="160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8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27384"/>
            <a:ext cx="9144000" cy="702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Требования к субъектам в случае размещения конструкций сезонных кафе в зимний период</a:t>
            </a:r>
          </a:p>
          <a:p>
            <a:pPr lvl="0" algn="ctr"/>
            <a:endParaRPr lang="ru-RU" sz="6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При производстве работ по установке сезонного кафе за любые нарушения правил безопасности ответственность несет хоз. субъект</a:t>
            </a:r>
          </a:p>
          <a:p>
            <a:pPr lvl="0" algn="ctr"/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Хоз. субъект обязан:</a:t>
            </a:r>
          </a:p>
          <a:p>
            <a:pPr lvl="0" algn="ctr"/>
            <a:endParaRPr lang="ru-RU" sz="300" b="1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ctr">
              <a:buFontTx/>
              <a:buChar char="-"/>
            </a:pP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Обеспечивать безопасность жизни и здоровья людей</a:t>
            </a:r>
          </a:p>
          <a:p>
            <a:pPr marL="342900" lvl="0" indent="-342900" algn="ctr">
              <a:buFontTx/>
              <a:buChar char="-"/>
            </a:pPr>
            <a:endParaRPr lang="ru-RU" sz="1750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ctr">
              <a:buFontTx/>
              <a:buChar char="-"/>
            </a:pP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Содержать</a:t>
            </a:r>
            <a:r>
              <a:rPr lang="ru-RU" sz="1750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</a:t>
            </a: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конструкцию сезонного кафе в надлежащем состоянии, а также обеспечивать ее уборку, в том числе от снега и наледи в зимний период</a:t>
            </a:r>
          </a:p>
          <a:p>
            <a:pPr marL="342900" lvl="0" indent="-342900" algn="ctr">
              <a:buFontTx/>
              <a:buChar char="-"/>
            </a:pPr>
            <a:endParaRPr lang="ru-RU" sz="1750" dirty="0" smtClean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ctr">
              <a:buFontTx/>
              <a:buChar char="-"/>
            </a:pP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Иметь в течение всего периода размещения действующий страховой полис с лимитом ответственности не менее 10 000 000 рублей по каждому страховому случаю</a:t>
            </a:r>
          </a:p>
          <a:p>
            <a:pPr marL="342900" lvl="0" indent="-342900" algn="ctr">
              <a:buFontTx/>
              <a:buChar char="-"/>
            </a:pPr>
            <a:endParaRPr lang="ru-RU" sz="175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ctr">
              <a:buFontTx/>
              <a:buChar char="-"/>
            </a:pP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Страховой полис и документ, подтверждающий уплату страховой премии представляется в префектуру не позднее 15 рабочих дней со дня получения уведомления о внесении изменений в схему размещения сезонного кафе, а также регулярно до дня окончания действия ранее представленного страхового полиса</a:t>
            </a:r>
          </a:p>
          <a:p>
            <a:pPr marL="342900" lvl="0" indent="-342900" algn="ctr">
              <a:buFontTx/>
              <a:buChar char="-"/>
            </a:pPr>
            <a:endParaRPr lang="ru-RU" sz="1750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  <a:p>
            <a:pPr marL="342900" lvl="0" indent="-342900" algn="ctr">
              <a:buFontTx/>
              <a:buChar char="-"/>
            </a:pPr>
            <a:r>
              <a:rPr lang="ru-RU" sz="1750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Непредставление страхового полиса в установленной срок, а также документа подтверждающего уплату страховой премии, является основанием для исключения их схемы.</a:t>
            </a:r>
          </a:p>
        </p:txBody>
      </p:sp>
    </p:spTree>
    <p:extLst>
      <p:ext uri="{BB962C8B-B14F-4D97-AF65-F5344CB8AC3E}">
        <p14:creationId xmlns:p14="http://schemas.microsoft.com/office/powerpoint/2010/main" val="9516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404664"/>
            <a:ext cx="9036496" cy="6301725"/>
          </a:xfrm>
          <a:prstGeom prst="snip1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lvl="0" algn="just"/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Размещение сезонных кафе производится на любой период времени </a:t>
            </a:r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/>
            </a:r>
            <a:b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</a:br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с </a:t>
            </a: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1 апреля по 1 ноября;</a:t>
            </a:r>
          </a:p>
          <a:p>
            <a:pPr lvl="0" algn="just"/>
            <a:endParaRPr lang="ru-RU" sz="1750" dirty="0">
              <a:solidFill>
                <a:srgbClr val="255997"/>
              </a:solidFill>
              <a:latin typeface="Bookman Old Style" panose="02050604050505020204" pitchFamily="18" charset="0"/>
            </a:endParaRPr>
          </a:p>
          <a:p>
            <a:pPr lvl="0" algn="just"/>
            <a:r>
              <a:rPr lang="ru-RU" sz="1750" b="1" dirty="0">
                <a:solidFill>
                  <a:srgbClr val="255997"/>
                </a:solidFill>
                <a:latin typeface="Bookman Old Style" panose="02050604050505020204" pitchFamily="18" charset="0"/>
              </a:rPr>
              <a:t>Хоз. Субъект выполняет: </a:t>
            </a: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- Монтаж (не ранее 15 марта);</a:t>
            </a:r>
          </a:p>
          <a:p>
            <a:pPr lvl="0" algn="just"/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                                           - Демонтаж (не позднее 15 ноября).</a:t>
            </a:r>
          </a:p>
          <a:p>
            <a:pPr lvl="0" algn="just"/>
            <a:endParaRPr lang="ru-RU" sz="1750" dirty="0">
              <a:solidFill>
                <a:srgbClr val="255997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750" b="1" dirty="0">
                <a:solidFill>
                  <a:srgbClr val="255997"/>
                </a:solidFill>
                <a:latin typeface="Bookman Old Style" panose="02050604050505020204" pitchFamily="18" charset="0"/>
              </a:rPr>
              <a:t>Сезонные кафе должны: </a:t>
            </a:r>
          </a:p>
          <a:p>
            <a:pPr algn="just"/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- примыкать к стационарному предприятию общественного питания;</a:t>
            </a:r>
          </a:p>
          <a:p>
            <a:pPr algn="just"/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- находится на расстоянии не более 5 метров от входной группы до ближайшего элемента;</a:t>
            </a:r>
          </a:p>
          <a:p>
            <a:pPr marL="342900" indent="-342900" algn="just">
              <a:buFontTx/>
              <a:buChar char="-"/>
            </a:pP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располагаться на внешних поверхностях здания, строения, сооружения (только при наличии прямого доступа).</a:t>
            </a:r>
          </a:p>
          <a:p>
            <a:pPr marL="342900" indent="-342900" algn="just">
              <a:buFontTx/>
              <a:buChar char="-"/>
            </a:pPr>
            <a:endParaRPr lang="ru-RU" sz="1100" dirty="0">
              <a:solidFill>
                <a:srgbClr val="255997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Сезонные кафе с проектом индивидуального архитектурно-художественного решения </a:t>
            </a:r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могут </a:t>
            </a: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быть размещены на территории города Москвы только вне границ улично-дорожной сети, на внутриквартальных территориях, а также площадях</a:t>
            </a:r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ru-RU" sz="1000" dirty="0" smtClean="0">
              <a:solidFill>
                <a:srgbClr val="255997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Площадь </a:t>
            </a: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сезонного кафе не может превышать площади стационарного предприятия общественного питания, при котором оно размещается.</a:t>
            </a:r>
          </a:p>
          <a:p>
            <a:pPr algn="just"/>
            <a:endParaRPr lang="ru-RU" sz="1000" dirty="0" smtClean="0">
              <a:solidFill>
                <a:srgbClr val="255997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750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Размещение </a:t>
            </a:r>
            <a:r>
              <a:rPr lang="ru-RU" sz="1750" dirty="0">
                <a:solidFill>
                  <a:srgbClr val="255997"/>
                </a:solidFill>
                <a:latin typeface="Bookman Old Style" panose="02050604050505020204" pitchFamily="18" charset="0"/>
              </a:rPr>
              <a:t>сезонного кафе над грунтовыми (незапечатанными) поверхностями, над травяным покровом/газоном допускается только при условии организации технологического настила.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380" y="-27384"/>
            <a:ext cx="845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Осно</a:t>
            </a:r>
            <a:r>
              <a:rPr lang="ru-RU" sz="2400" b="1" dirty="0" smtClean="0">
                <a:solidFill>
                  <a:srgbClr val="255997"/>
                </a:solidFill>
                <a:latin typeface="Bookman Old Style" panose="02050604050505020204" pitchFamily="18" charset="0"/>
              </a:rPr>
              <a:t>вн</a:t>
            </a:r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ые требования: 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496" y="332656"/>
            <a:ext cx="9036496" cy="6286336"/>
          </a:xfrm>
          <a:prstGeom prst="snip1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lvl="0" algn="just"/>
            <a:r>
              <a:rPr lang="ru-RU" sz="1750" b="1" dirty="0">
                <a:solidFill>
                  <a:srgbClr val="255997"/>
                </a:solidFill>
                <a:latin typeface="Bookman Old Style" pitchFamily="18" charset="0"/>
              </a:rPr>
              <a:t>Не допускается размещение сезонных кафе</a:t>
            </a:r>
            <a:r>
              <a:rPr lang="ru-RU" sz="1750" b="1" dirty="0" smtClean="0">
                <a:solidFill>
                  <a:srgbClr val="255997"/>
                </a:solidFill>
                <a:latin typeface="Bookman Old Style" pitchFamily="18" charset="0"/>
              </a:rPr>
              <a:t>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За пределами границ, установленных схемой размещения.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В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25-метровой зоне от технических сооружений метрополитена.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В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25-метровой зоне от вестибюлей станций и подземных пешеходных переходов метрополитена.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В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арках зданий, на цветниках, площадках (детских, отдыха, спортивных, городских транспортных стоянок).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На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земельных участках при стационарных предприятиях общественного питания, расположенных выше первых этажей нежилых зданий и не имеющих отдельного входа.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На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остановочных пунктах городского наземного пассажирского транспорта, а также в 10-метровой зоне от границ посадочных </a:t>
            </a: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площадок.</a:t>
            </a:r>
            <a:endParaRPr lang="ru-RU" sz="1750" dirty="0">
              <a:solidFill>
                <a:srgbClr val="255997"/>
              </a:solidFill>
              <a:latin typeface="Bookman Old Style" pitchFamily="18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На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тротуарах и площадках, если свободная ширина прохода </a:t>
            </a: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не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позволяет обеспечить беспрепятственное пешеходное </a:t>
            </a: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движение.</a:t>
            </a:r>
            <a:endParaRPr lang="ru-RU" sz="1750" dirty="0">
              <a:solidFill>
                <a:srgbClr val="255997"/>
              </a:solidFill>
              <a:latin typeface="Bookman Old Style" pitchFamily="18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В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5-метровой зоне от подземных, надземных и наземных пешеходных </a:t>
            </a: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переходов.</a:t>
            </a:r>
            <a:endParaRPr lang="ru-RU" sz="1750" dirty="0">
              <a:solidFill>
                <a:srgbClr val="255997"/>
              </a:solidFill>
              <a:latin typeface="Bookman Old Style" pitchFamily="18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На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крышах жилых домов и их встроенно-пристроенных помещений.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1750" dirty="0" smtClean="0">
                <a:solidFill>
                  <a:srgbClr val="255997"/>
                </a:solidFill>
                <a:latin typeface="Bookman Old Style" pitchFamily="18" charset="0"/>
              </a:rPr>
              <a:t>С </a:t>
            </a:r>
            <a:r>
              <a:rPr lang="ru-RU" sz="1750" dirty="0">
                <a:solidFill>
                  <a:srgbClr val="255997"/>
                </a:solidFill>
                <a:latin typeface="Bookman Old Style" pitchFamily="18" charset="0"/>
              </a:rPr>
              <a:t>использованием конструкций (оборудования), обустраиваемых вокруг деревьев, кустарников (или над ними) и приводящих к полному или частичному заключению их крон, стволов непосредственно внутрь сезонного кафе.</a:t>
            </a:r>
          </a:p>
          <a:p>
            <a:pPr lvl="0" algn="just"/>
            <a:endParaRPr lang="ru-RU" sz="1750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380" y="-27384"/>
            <a:ext cx="845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Основные требования: 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555059"/>
            <a:ext cx="9036496" cy="6278642"/>
          </a:xfrm>
          <a:prstGeom prst="snip1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342900" lvl="0" indent="-342900" algn="ctr">
              <a:buFont typeface="+mj-lt"/>
              <a:buAutoNum type="arabicPeriod"/>
            </a:pP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Запрос (заявление) на предоставление государственной услуги.</a:t>
            </a:r>
          </a:p>
          <a:p>
            <a:pPr lvl="0" algn="ctr"/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</a:t>
            </a:r>
            <a:r>
              <a:rPr lang="ru-RU" sz="12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Запрос оформляется согласно приложению 1 к </a:t>
            </a:r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Регламенту)</a:t>
            </a:r>
          </a:p>
          <a:p>
            <a:pPr marL="342900" lvl="0" indent="-342900" algn="ctr">
              <a:buFont typeface="+mj-lt"/>
              <a:buAutoNum type="arabicPeriod"/>
            </a:pPr>
            <a:endParaRPr lang="ru-RU" sz="1200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 startAt="2"/>
            </a:pPr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Паспорт или иной документ, удостоверяющий личность заявителя или уполномоченного представителя заявителя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marL="342900" lvl="0" indent="-342900" algn="ctr">
              <a:buFont typeface="+mj-lt"/>
              <a:buAutoNum type="arabicPeriod" startAt="2"/>
            </a:pPr>
            <a:endParaRPr lang="ru-RU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lvl="0" indent="-342900" algn="ctr">
              <a:buFont typeface="+mj-lt"/>
              <a:buAutoNum type="arabicPeriod" startAt="2"/>
            </a:pPr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Документ, подтверждающий полномочия руководителя юридического 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лица.</a:t>
            </a:r>
          </a:p>
          <a:p>
            <a:pPr marL="342900" lvl="0" indent="-342900" algn="ctr">
              <a:buFont typeface="+mj-lt"/>
              <a:buAutoNum type="arabicPeriod" startAt="2"/>
            </a:pPr>
            <a:endParaRPr lang="ru-RU" dirty="0" smtClean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lvl="0" indent="-342900" algn="ctr">
              <a:buFont typeface="+mj-lt"/>
              <a:buAutoNum type="arabicPeriod" startAt="2"/>
            </a:pP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Доверенность</a:t>
            </a:r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, выданная от имени юридического лица или индивидуального предпринимателя на совершение действий от его 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имени.</a:t>
            </a:r>
          </a:p>
          <a:p>
            <a:pPr lvl="0" algn="ctr"/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</a:t>
            </a:r>
            <a:r>
              <a:rPr lang="ru-RU" sz="12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в случае подачи документов через </a:t>
            </a:r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представителя)</a:t>
            </a:r>
          </a:p>
          <a:p>
            <a:pPr lvl="0" algn="ctr"/>
            <a:endParaRPr lang="ru-RU" dirty="0" smtClean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 startAt="5"/>
            </a:pP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Правоустанавливающие документы, подтверждающие имущественные права заявителя на занимаемое здание, строение, сооружение, нежилое помещение, в котором размещено стационарное предприятие общественного питания.</a:t>
            </a:r>
          </a:p>
          <a:p>
            <a:pPr marL="457200" lvl="0" indent="-457200" algn="ctr">
              <a:buFont typeface="+mj-lt"/>
              <a:buAutoNum type="arabicPeriod" startAt="5"/>
            </a:pPr>
            <a:endParaRPr lang="ru-RU" dirty="0" smtClean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 startAt="5"/>
            </a:pP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Документы, удостоверяющие права заявителя на земельный участок, на котором планируется размещение сезонного кафе </a:t>
            </a:r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(при </a:t>
            </a:r>
            <a:r>
              <a:rPr lang="ru-RU" sz="12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размещении сезонного кафе на земельном участке вне границ земельных участков и земель, находящихся в государственной собственности города Москвы либо государственная собственность на которые не </a:t>
            </a:r>
            <a:r>
              <a:rPr lang="ru-RU" sz="12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разграничена)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380" y="-27384"/>
            <a:ext cx="845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Перечень необходимых документов: 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404664"/>
            <a:ext cx="9036496" cy="400110"/>
          </a:xfrm>
          <a:prstGeom prst="snip1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lvl="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380" y="-27384"/>
            <a:ext cx="845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Перечень необходимых документов: 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08" y="779214"/>
            <a:ext cx="9036496" cy="53860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457200" indent="-457200" algn="ctr">
              <a:buFont typeface="+mj-lt"/>
              <a:buAutoNum type="arabicPeriod" startAt="7"/>
            </a:pP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Проект </a:t>
            </a:r>
            <a:r>
              <a:rPr lang="ru-RU" sz="20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размещения сезонного (летнего) кафе при стационарном предприятии общественного питания, который </a:t>
            </a: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содержит </a:t>
            </a:r>
            <a:r>
              <a:rPr lang="ru-RU" sz="14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(при </a:t>
            </a:r>
            <a:r>
              <a:rPr lang="ru-RU" sz="14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размещении сезонного кафе на земельном участке вне границ земельных участков и земель, находящихся в государственной собственности города Москвы либо государственная собственность на которые не </a:t>
            </a:r>
            <a:r>
              <a:rPr lang="ru-RU" sz="14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разграничена)</a:t>
            </a: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- пояснительную записку;</a:t>
            </a:r>
          </a:p>
          <a:p>
            <a:pPr algn="ctr"/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- ситуационный план участка, выполненный на инженерно-топографическом плане в масштабе 1:2000;</a:t>
            </a:r>
          </a:p>
          <a:p>
            <a:pPr algn="ctr"/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- генеральный план участка, выполненный на инженерно-топографическом плане в масштабе 1:500;</a:t>
            </a:r>
          </a:p>
          <a:p>
            <a:pPr algn="ctr"/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- материалы </a:t>
            </a:r>
            <a:r>
              <a:rPr lang="ru-RU" dirty="0" err="1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фотофиксации</a:t>
            </a:r>
            <a:r>
              <a:rPr lang="ru-RU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marL="457200" indent="-457200" algn="ctr">
              <a:buFont typeface="+mj-lt"/>
              <a:buAutoNum type="arabicPeriod" startAt="8"/>
            </a:pPr>
            <a:endParaRPr lang="ru-RU" sz="2000" dirty="0" smtClean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0" indent="-457200" algn="ctr">
              <a:buFont typeface="+mj-lt"/>
              <a:buAutoNum type="arabicPeriod" startAt="8"/>
            </a:pP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Сведения </a:t>
            </a:r>
            <a:r>
              <a:rPr lang="ru-RU" sz="20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о площади грунтовой (незапечатанной) поверхности, травяного покрова/газона (в случае размещения сезонного кафе над грунтовыми (незапечатанными) поверхностями и над травяным покровом/газоном</a:t>
            </a: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) </a:t>
            </a:r>
            <a:r>
              <a:rPr lang="ru-RU" sz="14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(при </a:t>
            </a:r>
            <a:r>
              <a:rPr lang="ru-RU" sz="1400" dirty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размещении сезонного кафе на земельном участке вне границ земельных участков и земель, находящихся в государственной собственности города Москвы либо государственная собственность на которые не </a:t>
            </a:r>
            <a:r>
              <a:rPr lang="ru-RU" sz="14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разграничена).</a:t>
            </a:r>
            <a:endParaRPr lang="ru-RU" sz="1400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404664"/>
            <a:ext cx="9036496" cy="400110"/>
          </a:xfrm>
          <a:prstGeom prst="snip1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lvl="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380" y="-27384"/>
            <a:ext cx="845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Перечень необходимых документов: </a:t>
            </a:r>
            <a:endParaRPr lang="ru-RU" sz="2400" b="1" dirty="0">
              <a:solidFill>
                <a:srgbClr val="4F81BD">
                  <a:lumMod val="75000"/>
                </a:srgb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1052736"/>
            <a:ext cx="9036496" cy="43704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9. Поэтажный план первого этажа, а в случае размещения сезонного кафе на внешних поверхностях здания, строения, сооружения - план соответствующей части здания, строения, сооружения, в котором размещено стационарное предприятие общественного питания и на которых предполагается размещение сезонного кафе, выданный уполномоченной организацией </a:t>
            </a:r>
          </a:p>
          <a:p>
            <a:pPr algn="ctr"/>
            <a:r>
              <a:rPr lang="ru-RU" b="1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(БТИ </a:t>
            </a:r>
            <a:r>
              <a:rPr lang="ru-RU" sz="16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(Москвы или Московской области)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 или </a:t>
            </a:r>
            <a:r>
              <a:rPr lang="ru-RU" b="1" dirty="0" err="1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Ростехинвентаризация</a:t>
            </a:r>
            <a:r>
              <a:rPr lang="ru-RU" b="1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 smtClean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10. Фотомонтаж (графическая </a:t>
            </a:r>
            <a:r>
              <a:rPr lang="ru-RU" sz="2000" dirty="0" err="1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врисовка</a:t>
            </a:r>
            <a:r>
              <a:rPr lang="ru-RU" sz="2000" dirty="0" smtClean="0">
                <a:solidFill>
                  <a:srgbClr val="255997"/>
                </a:solidFill>
                <a:latin typeface="Bookman Old Style" pitchFamily="18" charset="0"/>
                <a:cs typeface="Times New Roman" pitchFamily="18" charset="0"/>
              </a:rPr>
              <a:t> в существующую ситуацию типового проекта архитектурно-художественного решения сезонного кафе, границ размещения сезонного кафе, а также площади грунтовой (незапечатанной) поверхности, травяного покрова/газона (в случае размещения сезонного кафе над грунтовыми (незапечатанными) </a:t>
            </a:r>
            <a:endParaRPr lang="ru-RU" sz="2000" dirty="0">
              <a:solidFill>
                <a:srgbClr val="255997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8396" y="1790986"/>
            <a:ext cx="6925604" cy="4382810"/>
          </a:xfrm>
          <a:prstGeom prst="snip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в случае размещения сезонного кафе на территории города Москвы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в границах земельных участков и земель, находящихся в государственной собственности города Москвы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либо государственная собственность на которые не разграничена</a:t>
            </a:r>
          </a:p>
          <a:p>
            <a:pPr marL="342900" indent="-342900">
              <a:buFontTx/>
              <a:buChar char="-"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в случае размещения сезонного (летнего) кафе на земельном участке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вне границ земельных участков и земель, находящихся в государственной собственности города Москвы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 либо государственная собственность на которые не разграничена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в случае размещения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по индивидуальному проекту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архитектурно-художественного решения сезонного (летнего) кафе.</a:t>
            </a:r>
          </a:p>
          <a:p>
            <a:endParaRPr lang="ru-RU" sz="1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6380" y="324817"/>
            <a:ext cx="8458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ГОСУДАРСТВЕННАЯ УСЛУГА</a:t>
            </a:r>
          </a:p>
          <a:p>
            <a:pPr lvl="0" algn="ctr"/>
            <a:r>
              <a:rPr lang="ru-RU" sz="2400" b="1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(оказывает префектура округа):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144655"/>
            <a:ext cx="3005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 </a:t>
            </a:r>
          </a:p>
          <a:p>
            <a:pPr lvl="0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Bookman Old Style" panose="02050604050505020204" pitchFamily="18" charset="0"/>
              </a:rPr>
              <a:t>РЕГЛАМЕНТНЫЕ СРОКИ: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446380" y="2271740"/>
            <a:ext cx="14454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Bookman Old Style" panose="02050604050505020204" pitchFamily="18" charset="0"/>
              </a:rPr>
              <a:t>30</a:t>
            </a:r>
            <a:r>
              <a:rPr lang="ru-RU" b="1" dirty="0">
                <a:latin typeface="Bookman Old Style" panose="02050604050505020204" pitchFamily="18" charset="0"/>
              </a:rPr>
              <a:t> </a:t>
            </a:r>
            <a:r>
              <a:rPr lang="ru-RU" sz="1400" b="1" dirty="0">
                <a:latin typeface="Bookman Old Style" panose="02050604050505020204" pitchFamily="18" charset="0"/>
              </a:rPr>
              <a:t>рабочих дней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476238" y="3645024"/>
            <a:ext cx="1445432" cy="97694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18</a:t>
            </a:r>
            <a:r>
              <a:rPr lang="ru-RU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 </a:t>
            </a:r>
            <a:r>
              <a:rPr lang="ru-RU" sz="1400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рабочих дней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446380" y="5059151"/>
            <a:ext cx="1445432" cy="936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15</a:t>
            </a:r>
            <a:r>
              <a:rPr lang="ru-RU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 </a:t>
            </a:r>
            <a:r>
              <a:rPr lang="ru-RU" sz="1400" b="1" dirty="0">
                <a:solidFill>
                  <a:prstClr val="white"/>
                </a:solidFill>
                <a:latin typeface="Bookman Old Style" panose="02050604050505020204" pitchFamily="18" charset="0"/>
              </a:rPr>
              <a:t>рабочих дней</a:t>
            </a:r>
          </a:p>
        </p:txBody>
      </p:sp>
    </p:spTree>
    <p:extLst>
      <p:ext uri="{BB962C8B-B14F-4D97-AF65-F5344CB8AC3E}">
        <p14:creationId xmlns:p14="http://schemas.microsoft.com/office/powerpoint/2010/main" val="10053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>
          <a:xfrm>
            <a:off x="402015" y="306429"/>
            <a:ext cx="8286750" cy="714375"/>
          </a:xfrm>
          <a:prstGeom prst="roundRect">
            <a:avLst>
              <a:gd name="adj" fmla="val 10472"/>
            </a:avLst>
          </a:prstGeom>
          <a:ln>
            <a:prstDash val="solid"/>
          </a:ln>
        </p:spPr>
        <p:txBody>
          <a:bodyPr/>
          <a:lstStyle/>
          <a:p>
            <a:r>
              <a:rPr lang="ru-RU" sz="1600" b="1" dirty="0">
                <a:latin typeface="Bookman Old Style" panose="02050604050505020204" pitchFamily="18" charset="0"/>
              </a:rPr>
              <a:t>Схема предоставления государственной услуги с использованием проектов с типовым решением  (30 рабочих дней)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893" y="1328678"/>
            <a:ext cx="792088" cy="1806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Одно окно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Прием и регистрация заявки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95037" y="1328678"/>
            <a:ext cx="1224136" cy="2465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Анализ представленных документов</a:t>
            </a:r>
          </a:p>
          <a:p>
            <a:pPr algn="ctr"/>
            <a:r>
              <a:rPr lang="ru-RU" sz="12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8587" y="1340767"/>
            <a:ext cx="1138778" cy="1584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solidFill>
                  <a:schemeClr val="tx1"/>
                </a:solidFill>
              </a:rPr>
              <a:t>Моском</a:t>
            </a:r>
            <a:r>
              <a:rPr lang="ru-RU" sz="1100" b="1" dirty="0">
                <a:solidFill>
                  <a:schemeClr val="tx1"/>
                </a:solidFill>
              </a:rPr>
              <a:t>- архитектура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1.Разработка проекта Схемы размещения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3429" y="1357767"/>
            <a:ext cx="1224136" cy="1777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1.Размещает проект схемы в интернете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2.Направляет на согласование в ОИВ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94018" y="1229595"/>
            <a:ext cx="1280372" cy="420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Сеть</a:t>
            </a:r>
            <a:r>
              <a:rPr lang="ru-RU" sz="1200" b="1" dirty="0"/>
              <a:t> </a:t>
            </a:r>
            <a:r>
              <a:rPr lang="ru-RU" sz="1200" b="1" dirty="0">
                <a:solidFill>
                  <a:schemeClr val="tx1"/>
                </a:solidFill>
              </a:rPr>
              <a:t>Интернет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2333" y="1778303"/>
            <a:ext cx="1739887" cy="2280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Департамент транспорта и развития дорожно-транспортной инфраструктуры города Москвы</a:t>
            </a: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- Департамент культурного </a:t>
            </a:r>
            <a:r>
              <a:rPr lang="ru-RU" sz="1100" b="1" dirty="0">
                <a:solidFill>
                  <a:schemeClr val="tx1"/>
                </a:solidFill>
              </a:rPr>
              <a:t>наследия города Москвы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</a:rPr>
              <a:t>- Департамент городского имущества </a:t>
            </a:r>
            <a:r>
              <a:rPr lang="ru-RU" sz="1100" b="1" dirty="0">
                <a:solidFill>
                  <a:schemeClr val="tx1"/>
                </a:solidFill>
              </a:rPr>
              <a:t>города </a:t>
            </a:r>
            <a:r>
              <a:rPr lang="ru-RU" sz="1100" b="1" dirty="0" smtClean="0">
                <a:solidFill>
                  <a:schemeClr val="tx1"/>
                </a:solidFill>
              </a:rPr>
              <a:t>Москвы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84384" y="3045873"/>
            <a:ext cx="1176331" cy="7482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Совет депутатов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884680" y="2032009"/>
            <a:ext cx="510356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347365" y="2061531"/>
            <a:ext cx="57606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442150" y="4109405"/>
            <a:ext cx="1442218" cy="2538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1.Направляет проект схемы, заключения ОИВ, совета депутатов, замечания и предложения граждан  на МВК</a:t>
            </a:r>
          </a:p>
        </p:txBody>
      </p:sp>
      <p:sp>
        <p:nvSpPr>
          <p:cNvPr id="21517" name="Прямоугольник 21516"/>
          <p:cNvSpPr/>
          <p:nvPr/>
        </p:nvSpPr>
        <p:spPr>
          <a:xfrm>
            <a:off x="2411760" y="4077072"/>
            <a:ext cx="1440160" cy="256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1.Готовит проект правового акта об утверждении  схемы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2.Готовит проект уведомления о включении (отказе во включении) в схему 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3.Направлет уведомление </a:t>
            </a:r>
            <a:r>
              <a:rPr lang="ru-RU" sz="1000" i="1" dirty="0" err="1">
                <a:solidFill>
                  <a:schemeClr val="tx1"/>
                </a:solidFill>
              </a:rPr>
              <a:t>хоз.субъекту</a:t>
            </a:r>
            <a:endParaRPr lang="ru-RU" sz="1000" i="1" dirty="0">
              <a:solidFill>
                <a:schemeClr val="tx1"/>
              </a:solidFill>
            </a:endParaRPr>
          </a:p>
          <a:p>
            <a:pPr algn="ctr"/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21518" name="Прямоугольник 21517"/>
          <p:cNvSpPr/>
          <p:nvPr/>
        </p:nvSpPr>
        <p:spPr>
          <a:xfrm>
            <a:off x="4572000" y="4084947"/>
            <a:ext cx="1152128" cy="256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МВК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1.Рассматривает полученные материалы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2.Принимает решение о включении (отказе во включении) в Схему</a:t>
            </a:r>
          </a:p>
        </p:txBody>
      </p:sp>
      <p:sp>
        <p:nvSpPr>
          <p:cNvPr id="21519" name="Прямоугольник 21518"/>
          <p:cNvSpPr/>
          <p:nvPr/>
        </p:nvSpPr>
        <p:spPr>
          <a:xfrm>
            <a:off x="395536" y="4077072"/>
            <a:ext cx="1296144" cy="25629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Хозяйствующий субъект</a:t>
            </a:r>
          </a:p>
        </p:txBody>
      </p:sp>
      <p:sp>
        <p:nvSpPr>
          <p:cNvPr id="21520" name="Выгнутая вправо стрелка 21519"/>
          <p:cNvSpPr/>
          <p:nvPr/>
        </p:nvSpPr>
        <p:spPr>
          <a:xfrm>
            <a:off x="7803748" y="1283502"/>
            <a:ext cx="1016724" cy="4665778"/>
          </a:xfrm>
          <a:prstGeom prst="curvedLeftArrow">
            <a:avLst>
              <a:gd name="adj1" fmla="val 25000"/>
              <a:gd name="adj2" fmla="val 50000"/>
              <a:gd name="adj3" fmla="val 3216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521" name="Выгнутая вправо стрелка 21520"/>
          <p:cNvSpPr/>
          <p:nvPr/>
        </p:nvSpPr>
        <p:spPr>
          <a:xfrm>
            <a:off x="8001267" y="2708919"/>
            <a:ext cx="747197" cy="1818201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24" name="Стрелка влево 21523"/>
          <p:cNvSpPr/>
          <p:nvPr/>
        </p:nvSpPr>
        <p:spPr>
          <a:xfrm>
            <a:off x="5724128" y="4221088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21525" name="Стрелка влево 21524"/>
          <p:cNvSpPr/>
          <p:nvPr/>
        </p:nvSpPr>
        <p:spPr>
          <a:xfrm>
            <a:off x="3851920" y="4221088"/>
            <a:ext cx="648072" cy="612067"/>
          </a:xfrm>
          <a:prstGeom prst="leftArrow">
            <a:avLst>
              <a:gd name="adj1" fmla="val 50000"/>
              <a:gd name="adj2" fmla="val 486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д</a:t>
            </a:r>
          </a:p>
        </p:txBody>
      </p:sp>
      <p:sp>
        <p:nvSpPr>
          <p:cNvPr id="21526" name="Стрелка влево 21525"/>
          <p:cNvSpPr/>
          <p:nvPr/>
        </p:nvSpPr>
        <p:spPr>
          <a:xfrm>
            <a:off x="1691680" y="4221088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21529" name="TextBox 21528"/>
          <p:cNvSpPr txBox="1"/>
          <p:nvPr/>
        </p:nvSpPr>
        <p:spPr>
          <a:xfrm rot="975486">
            <a:off x="7780678" y="1331114"/>
            <a:ext cx="57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10 д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72128" y="163980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/>
          </a:p>
        </p:txBody>
      </p:sp>
      <p:sp>
        <p:nvSpPr>
          <p:cNvPr id="21530" name="Стрелка вверх 21529"/>
          <p:cNvSpPr/>
          <p:nvPr/>
        </p:nvSpPr>
        <p:spPr>
          <a:xfrm>
            <a:off x="350415" y="3139730"/>
            <a:ext cx="432048" cy="93734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067" name="TextBox 45066"/>
          <p:cNvSpPr txBox="1"/>
          <p:nvPr/>
        </p:nvSpPr>
        <p:spPr>
          <a:xfrm>
            <a:off x="5999774" y="2076842"/>
            <a:ext cx="7105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/>
              <a:t>   </a:t>
            </a:r>
            <a:r>
              <a:rPr lang="ru-RU" sz="1000" b="1" dirty="0"/>
              <a:t>1 д</a:t>
            </a:r>
          </a:p>
        </p:txBody>
      </p:sp>
      <p:sp>
        <p:nvSpPr>
          <p:cNvPr id="33" name="Объект 32"/>
          <p:cNvSpPr txBox="1">
            <a:spLocks noGrp="1"/>
          </p:cNvSpPr>
          <p:nvPr>
            <p:ph idx="1"/>
          </p:nvPr>
        </p:nvSpPr>
        <p:spPr>
          <a:xfrm>
            <a:off x="467544" y="1295674"/>
            <a:ext cx="8247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1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 rot="975486">
            <a:off x="7919769" y="2723656"/>
            <a:ext cx="57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10 д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4384033" y="3399356"/>
            <a:ext cx="1515672" cy="50584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д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2641306" y="2088245"/>
            <a:ext cx="571848" cy="3399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2620509" y="3215823"/>
            <a:ext cx="540558" cy="3268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58838" y="2481627"/>
            <a:ext cx="433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1 д</a:t>
            </a:r>
          </a:p>
        </p:txBody>
      </p:sp>
      <p:sp>
        <p:nvSpPr>
          <p:cNvPr id="37" name="Стрелка вправо 36"/>
          <p:cNvSpPr/>
          <p:nvPr/>
        </p:nvSpPr>
        <p:spPr>
          <a:xfrm>
            <a:off x="6137964" y="1336179"/>
            <a:ext cx="327742" cy="192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6147786" y="2647659"/>
            <a:ext cx="212315" cy="1562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>
          <a:xfrm>
            <a:off x="402015" y="306429"/>
            <a:ext cx="8286750" cy="714375"/>
          </a:xfrm>
          <a:prstGeom prst="roundRect">
            <a:avLst>
              <a:gd name="adj" fmla="val 10472"/>
            </a:avLst>
          </a:prstGeom>
          <a:ln>
            <a:prstDash val="solid"/>
          </a:ln>
        </p:spPr>
        <p:txBody>
          <a:bodyPr/>
          <a:lstStyle/>
          <a:p>
            <a:r>
              <a:rPr lang="ru-RU" sz="1600" b="1" dirty="0">
                <a:latin typeface="Bookman Old Style" panose="02050604050505020204" pitchFamily="18" charset="0"/>
              </a:rPr>
              <a:t>Схема предоставления государственной услуги с использованием проектов с типовым решением  </a:t>
            </a:r>
            <a:r>
              <a:rPr lang="ru-RU" sz="1600" b="1" dirty="0" smtClean="0">
                <a:latin typeface="Bookman Old Style" panose="02050604050505020204" pitchFamily="18" charset="0"/>
              </a:rPr>
              <a:t>(18 </a:t>
            </a:r>
            <a:r>
              <a:rPr lang="ru-RU" sz="1600" b="1" dirty="0">
                <a:latin typeface="Bookman Old Style" panose="02050604050505020204" pitchFamily="18" charset="0"/>
              </a:rPr>
              <a:t>рабочих дней)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28678"/>
            <a:ext cx="792088" cy="18064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Одно окно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Прием и регистрация заявки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8269" y="1324979"/>
            <a:ext cx="2304256" cy="2532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Анализ представленных </a:t>
            </a:r>
            <a:r>
              <a:rPr lang="ru-RU" sz="1100" i="1" dirty="0" smtClean="0">
                <a:solidFill>
                  <a:schemeClr val="tx1"/>
                </a:solidFill>
              </a:rPr>
              <a:t>документов</a:t>
            </a:r>
          </a:p>
          <a:p>
            <a:pPr algn="ctr"/>
            <a:r>
              <a:rPr lang="ru-RU" sz="1100" b="1" i="1" dirty="0" smtClean="0">
                <a:solidFill>
                  <a:schemeClr val="tx1"/>
                </a:solidFill>
              </a:rPr>
              <a:t>Направляет:</a:t>
            </a:r>
          </a:p>
          <a:p>
            <a:pPr marL="228600" indent="-228600" algn="ctr">
              <a:buAutoNum type="arabicPeriod"/>
            </a:pPr>
            <a:r>
              <a:rPr lang="ru-RU" sz="1100" i="1" dirty="0" smtClean="0">
                <a:solidFill>
                  <a:schemeClr val="tx1"/>
                </a:solidFill>
              </a:rPr>
              <a:t>Заявку, содержащую указание на место размещения и его площадь</a:t>
            </a:r>
          </a:p>
          <a:p>
            <a:pPr marL="228600" indent="-228600" algn="ctr">
              <a:buAutoNum type="arabicPeriod"/>
            </a:pPr>
            <a:r>
              <a:rPr lang="ru-RU" sz="1100" i="1" dirty="0" smtClean="0">
                <a:solidFill>
                  <a:schemeClr val="tx1"/>
                </a:solidFill>
              </a:rPr>
              <a:t>Копии представленных заявителем документов</a:t>
            </a:r>
            <a:endParaRPr lang="ru-RU" sz="1100" i="1" dirty="0">
              <a:solidFill>
                <a:schemeClr val="tx1"/>
              </a:solidFill>
            </a:endParaRPr>
          </a:p>
          <a:p>
            <a:pPr algn="ctr"/>
            <a:r>
              <a:rPr lang="ru-RU" sz="12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3342" y="1340767"/>
            <a:ext cx="1138778" cy="1584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Департамент городского имущества</a:t>
            </a:r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100" i="1" dirty="0" smtClean="0">
                <a:solidFill>
                  <a:schemeClr val="tx1"/>
                </a:solidFill>
              </a:rPr>
              <a:t>1.Согласование размещения сезонного кафе</a:t>
            </a:r>
          </a:p>
          <a:p>
            <a:pPr algn="ctr"/>
            <a:r>
              <a:rPr lang="ru-RU" sz="1100" i="1" dirty="0" smtClean="0">
                <a:solidFill>
                  <a:schemeClr val="tx1"/>
                </a:solidFill>
              </a:rPr>
              <a:t>2. Отказ в согласовании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1357767"/>
            <a:ext cx="1878760" cy="1777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Направляет на МВК:</a:t>
            </a:r>
          </a:p>
          <a:p>
            <a:pPr marL="228600" indent="-228600" algn="ctr">
              <a:buAutoNum type="arabicPeriod"/>
            </a:pPr>
            <a:r>
              <a:rPr lang="ru-RU" sz="1000" i="1" dirty="0" smtClean="0">
                <a:solidFill>
                  <a:schemeClr val="tx1"/>
                </a:solidFill>
              </a:rPr>
              <a:t>Проект размещения сезонного кафе</a:t>
            </a:r>
          </a:p>
          <a:p>
            <a:pPr marL="228600" indent="-228600" algn="ctr">
              <a:buAutoNum type="arabicPeriod"/>
            </a:pPr>
            <a:r>
              <a:rPr lang="ru-RU" sz="1000" i="1" dirty="0" smtClean="0">
                <a:solidFill>
                  <a:schemeClr val="tx1"/>
                </a:solidFill>
              </a:rPr>
              <a:t>Заключение согласующих организаций</a:t>
            </a:r>
          </a:p>
          <a:p>
            <a:pPr marL="228600" indent="-228600" algn="ctr">
              <a:buAutoNum type="arabicPeriod"/>
            </a:pPr>
            <a:r>
              <a:rPr lang="ru-RU" sz="1000" i="1" dirty="0" smtClean="0">
                <a:solidFill>
                  <a:schemeClr val="tx1"/>
                </a:solidFill>
              </a:rPr>
              <a:t>Презентационные материалы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109315" y="2032009"/>
            <a:ext cx="510356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652120" y="1916832"/>
            <a:ext cx="57606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д</a:t>
            </a:r>
          </a:p>
        </p:txBody>
      </p:sp>
      <p:sp>
        <p:nvSpPr>
          <p:cNvPr id="21517" name="Прямоугольник 21516"/>
          <p:cNvSpPr/>
          <p:nvPr/>
        </p:nvSpPr>
        <p:spPr>
          <a:xfrm>
            <a:off x="4355976" y="4077072"/>
            <a:ext cx="1440160" cy="256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Управление потребительского рынка префектуры АО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1.Готовит проект правового акта об утверждении  схемы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2.Готовит проект уведомления о включении (отказе во включении) в схему </a:t>
            </a:r>
          </a:p>
          <a:p>
            <a:pPr algn="ctr"/>
            <a:r>
              <a:rPr lang="ru-RU" sz="1000" i="1" dirty="0">
                <a:solidFill>
                  <a:schemeClr val="tx1"/>
                </a:solidFill>
              </a:rPr>
              <a:t>3.Направлет уведомление </a:t>
            </a:r>
            <a:r>
              <a:rPr lang="ru-RU" sz="1000" i="1" dirty="0" err="1">
                <a:solidFill>
                  <a:schemeClr val="tx1"/>
                </a:solidFill>
              </a:rPr>
              <a:t>хоз.субъекту</a:t>
            </a:r>
            <a:endParaRPr lang="ru-RU" sz="1000" i="1" dirty="0">
              <a:solidFill>
                <a:schemeClr val="tx1"/>
              </a:solidFill>
            </a:endParaRPr>
          </a:p>
          <a:p>
            <a:pPr algn="ctr"/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21518" name="Прямоугольник 21517"/>
          <p:cNvSpPr/>
          <p:nvPr/>
        </p:nvSpPr>
        <p:spPr>
          <a:xfrm>
            <a:off x="6516216" y="3861048"/>
            <a:ext cx="1152128" cy="256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МВК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1.Рассматривает полученные материалы </a:t>
            </a:r>
          </a:p>
          <a:p>
            <a:pPr algn="ctr"/>
            <a:r>
              <a:rPr lang="ru-RU" sz="1100" i="1" dirty="0">
                <a:solidFill>
                  <a:schemeClr val="tx1"/>
                </a:solidFill>
              </a:rPr>
              <a:t>2.Принимает решение о включении (отказе во включении) в Схему</a:t>
            </a:r>
          </a:p>
        </p:txBody>
      </p:sp>
      <p:sp>
        <p:nvSpPr>
          <p:cNvPr id="21519" name="Прямоугольник 21518"/>
          <p:cNvSpPr/>
          <p:nvPr/>
        </p:nvSpPr>
        <p:spPr>
          <a:xfrm>
            <a:off x="2411760" y="4077072"/>
            <a:ext cx="1296144" cy="25629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Хозяйствующий субъект</a:t>
            </a:r>
          </a:p>
        </p:txBody>
      </p:sp>
      <p:sp>
        <p:nvSpPr>
          <p:cNvPr id="21524" name="Стрелка влево 21523"/>
          <p:cNvSpPr/>
          <p:nvPr/>
        </p:nvSpPr>
        <p:spPr>
          <a:xfrm rot="16200000">
            <a:off x="6721197" y="3212976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21525" name="Стрелка влево 21524"/>
          <p:cNvSpPr/>
          <p:nvPr/>
        </p:nvSpPr>
        <p:spPr>
          <a:xfrm>
            <a:off x="5868144" y="4221088"/>
            <a:ext cx="648072" cy="612067"/>
          </a:xfrm>
          <a:prstGeom prst="leftArrow">
            <a:avLst>
              <a:gd name="adj1" fmla="val 50000"/>
              <a:gd name="adj2" fmla="val 486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д</a:t>
            </a:r>
          </a:p>
        </p:txBody>
      </p:sp>
      <p:sp>
        <p:nvSpPr>
          <p:cNvPr id="21526" name="Стрелка влево 21525"/>
          <p:cNvSpPr/>
          <p:nvPr/>
        </p:nvSpPr>
        <p:spPr>
          <a:xfrm>
            <a:off x="3707904" y="4221088"/>
            <a:ext cx="648072" cy="6120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д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72128" y="163980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/>
          </a:p>
        </p:txBody>
      </p:sp>
      <p:sp>
        <p:nvSpPr>
          <p:cNvPr id="35" name="Стрелка вправо 34"/>
          <p:cNvSpPr/>
          <p:nvPr/>
        </p:nvSpPr>
        <p:spPr>
          <a:xfrm>
            <a:off x="3928144" y="2088245"/>
            <a:ext cx="571848" cy="3399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1585" y="1556792"/>
            <a:ext cx="8640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В день получения документов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25802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1650</Words>
  <Application>Microsoft Office PowerPoint</Application>
  <PresentationFormat>Экран (4:3)</PresentationFormat>
  <Paragraphs>244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предоставления государственной услуги с использованием проектов с типовым решением  (30 рабочих дней)</vt:lpstr>
      <vt:lpstr>Схема предоставления государственной услуги с использованием проектов с типовым решением  (18 рабочих дней)</vt:lpstr>
      <vt:lpstr>Схема предоставления государственной услуги с использованием индивидуальных проектов  (15 рабочих дней)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Семенова Анна Николаевна</dc:creator>
  <cp:lastModifiedBy>Шиков Алексей Андреевич</cp:lastModifiedBy>
  <cp:revision>287</cp:revision>
  <cp:lastPrinted>2020-02-05T12:56:02Z</cp:lastPrinted>
  <dcterms:created xsi:type="dcterms:W3CDTF">2015-03-21T08:23:54Z</dcterms:created>
  <dcterms:modified xsi:type="dcterms:W3CDTF">2020-02-07T06:20:30Z</dcterms:modified>
</cp:coreProperties>
</file>