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DE6C75-B816-4AE1-B2A8-CAA4C52E2605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732A2F-314E-4BB3-9FD7-A2154010FC61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000" b="1" dirty="0" smtClean="0"/>
            <a:t>Организация и проведение мероприятий по привлечению молодежи</a:t>
          </a:r>
          <a:endParaRPr lang="ru-RU" sz="1000" b="1" dirty="0"/>
        </a:p>
      </dgm:t>
    </dgm:pt>
    <dgm:pt modelId="{8207B586-F748-4D19-91FE-7AEFB6CB0BB0}" type="parTrans" cxnId="{6596C857-8D02-407E-A414-2E04C2693AA4}">
      <dgm:prSet/>
      <dgm:spPr/>
      <dgm:t>
        <a:bodyPr/>
        <a:lstStyle/>
        <a:p>
          <a:endParaRPr lang="ru-RU"/>
        </a:p>
      </dgm:t>
    </dgm:pt>
    <dgm:pt modelId="{43FED9A5-A368-4080-886C-AD9A102F80FA}" type="sibTrans" cxnId="{6596C857-8D02-407E-A414-2E04C2693AA4}">
      <dgm:prSet/>
      <dgm:spPr/>
      <dgm:t>
        <a:bodyPr/>
        <a:lstStyle/>
        <a:p>
          <a:endParaRPr lang="ru-RU"/>
        </a:p>
      </dgm:t>
    </dgm:pt>
    <dgm:pt modelId="{9F1C078C-AF66-4E49-91B0-071E2135B768}">
      <dgm:prSet phldrT="[Текст]" custT="1"/>
      <dgm:spPr/>
      <dgm:t>
        <a:bodyPr/>
        <a:lstStyle/>
        <a:p>
          <a:r>
            <a:rPr lang="ru-RU" sz="1200" dirty="0" smtClean="0"/>
            <a:t>Задействование потенциала образовательных учреждений по привлечению молодежи, не вовлеченных в системный трудовой и учебный процессы. </a:t>
          </a:r>
          <a:endParaRPr lang="ru-RU" sz="1200" dirty="0"/>
        </a:p>
      </dgm:t>
    </dgm:pt>
    <dgm:pt modelId="{3201DBCB-ABAF-4520-9653-59A1B2B16B9D}" type="parTrans" cxnId="{A7E3CCC9-06B2-4224-84EF-1DBDA5F54690}">
      <dgm:prSet/>
      <dgm:spPr/>
      <dgm:t>
        <a:bodyPr/>
        <a:lstStyle/>
        <a:p>
          <a:endParaRPr lang="ru-RU"/>
        </a:p>
      </dgm:t>
    </dgm:pt>
    <dgm:pt modelId="{2B614692-7E7B-4DDF-96B6-73C11D29BEB4}" type="sibTrans" cxnId="{A7E3CCC9-06B2-4224-84EF-1DBDA5F54690}">
      <dgm:prSet/>
      <dgm:spPr/>
      <dgm:t>
        <a:bodyPr/>
        <a:lstStyle/>
        <a:p>
          <a:endParaRPr lang="ru-RU"/>
        </a:p>
      </dgm:t>
    </dgm:pt>
    <dgm:pt modelId="{86DF4B1B-8A57-4C89-96EB-8C19076A91A4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900" b="1" dirty="0" smtClean="0"/>
            <a:t>Обеспечение активного информационно-</a:t>
          </a:r>
          <a:r>
            <a:rPr lang="ru-RU" sz="900" b="1" dirty="0" err="1" smtClean="0"/>
            <a:t>пропагандисткого</a:t>
          </a:r>
          <a:r>
            <a:rPr lang="ru-RU" sz="900" b="1" dirty="0" smtClean="0"/>
            <a:t> сопровождения антитеррористических мероприятий, в </a:t>
          </a:r>
          <a:r>
            <a:rPr lang="ru-RU" sz="900" b="1" dirty="0" err="1" smtClean="0"/>
            <a:t>т.ч</a:t>
          </a:r>
          <a:r>
            <a:rPr lang="ru-RU" sz="900" b="1" dirty="0" smtClean="0"/>
            <a:t>. СМИ</a:t>
          </a:r>
          <a:endParaRPr lang="ru-RU" sz="900" b="1" dirty="0"/>
        </a:p>
      </dgm:t>
    </dgm:pt>
    <dgm:pt modelId="{FC8C35A3-7CFF-4160-86DC-DD01B9D794DE}" type="parTrans" cxnId="{9F235122-8902-45F7-96C5-8EC76FB38043}">
      <dgm:prSet/>
      <dgm:spPr/>
      <dgm:t>
        <a:bodyPr/>
        <a:lstStyle/>
        <a:p>
          <a:endParaRPr lang="ru-RU"/>
        </a:p>
      </dgm:t>
    </dgm:pt>
    <dgm:pt modelId="{4263BCC9-196E-4E72-BBB7-28020C31D304}" type="sibTrans" cxnId="{9F235122-8902-45F7-96C5-8EC76FB38043}">
      <dgm:prSet/>
      <dgm:spPr/>
      <dgm:t>
        <a:bodyPr/>
        <a:lstStyle/>
        <a:p>
          <a:endParaRPr lang="ru-RU"/>
        </a:p>
      </dgm:t>
    </dgm:pt>
    <dgm:pt modelId="{8132D9A5-B2C0-4BED-B84C-7533D7323AE7}">
      <dgm:prSet phldrT="[Текст]" custT="1"/>
      <dgm:spPr/>
      <dgm:t>
        <a:bodyPr/>
        <a:lstStyle/>
        <a:p>
          <a:r>
            <a:rPr lang="ru-RU" sz="1200" dirty="0" smtClean="0"/>
            <a:t>Систематическая переподготовка и повышение квалификации специалистов, отвечающих за профилактику терроризма и экстремизма</a:t>
          </a:r>
          <a:endParaRPr lang="ru-RU" sz="1200" dirty="0"/>
        </a:p>
      </dgm:t>
    </dgm:pt>
    <dgm:pt modelId="{0E4EF122-47D3-4D27-AF02-594B7E20C153}" type="parTrans" cxnId="{C761B4CA-77DB-4E04-8F55-0AF4A0AD25A8}">
      <dgm:prSet/>
      <dgm:spPr/>
      <dgm:t>
        <a:bodyPr/>
        <a:lstStyle/>
        <a:p>
          <a:endParaRPr lang="ru-RU"/>
        </a:p>
      </dgm:t>
    </dgm:pt>
    <dgm:pt modelId="{7D922D81-5E44-47DA-8C48-5B13312E2992}" type="sibTrans" cxnId="{C761B4CA-77DB-4E04-8F55-0AF4A0AD25A8}">
      <dgm:prSet/>
      <dgm:spPr/>
      <dgm:t>
        <a:bodyPr/>
        <a:lstStyle/>
        <a:p>
          <a:endParaRPr lang="ru-RU"/>
        </a:p>
      </dgm:t>
    </dgm:pt>
    <dgm:pt modelId="{E30750CA-32B0-4C26-863A-1F7AD6C48B60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000" b="1" dirty="0" smtClean="0"/>
            <a:t>Проведение мониторинга политических, социально-экономических и иных процессов</a:t>
          </a:r>
          <a:endParaRPr lang="ru-RU" sz="1000" b="1" dirty="0"/>
        </a:p>
      </dgm:t>
    </dgm:pt>
    <dgm:pt modelId="{5B9D11E0-E899-4C08-8EFD-214CA6A065AA}" type="parTrans" cxnId="{9CC9CBE8-0FCD-4AAE-BA9D-1E39DE21C1D5}">
      <dgm:prSet/>
      <dgm:spPr/>
      <dgm:t>
        <a:bodyPr/>
        <a:lstStyle/>
        <a:p>
          <a:endParaRPr lang="ru-RU"/>
        </a:p>
      </dgm:t>
    </dgm:pt>
    <dgm:pt modelId="{B677C2BF-9151-417C-9A49-73D94266F765}" type="sibTrans" cxnId="{9CC9CBE8-0FCD-4AAE-BA9D-1E39DE21C1D5}">
      <dgm:prSet/>
      <dgm:spPr/>
      <dgm:t>
        <a:bodyPr/>
        <a:lstStyle/>
        <a:p>
          <a:endParaRPr lang="ru-RU"/>
        </a:p>
      </dgm:t>
    </dgm:pt>
    <dgm:pt modelId="{3039438F-95A0-46F8-814A-56B7C98DEBDC}">
      <dgm:prSet phldrT="[Текст]" custT="1"/>
      <dgm:spPr/>
      <dgm:t>
        <a:bodyPr/>
        <a:lstStyle/>
        <a:p>
          <a:r>
            <a:rPr lang="ru-RU" sz="1200" dirty="0" smtClean="0"/>
            <a:t>Обеспечение мониторинга электронных средств массовой информации, а также сети Интернет</a:t>
          </a:r>
          <a:endParaRPr lang="ru-RU" sz="1200" dirty="0"/>
        </a:p>
      </dgm:t>
    </dgm:pt>
    <dgm:pt modelId="{BF48E8DC-5E89-4A01-9784-5900D4BC16FE}" type="parTrans" cxnId="{025F4369-516F-4B7B-9C00-B37830EAE1AF}">
      <dgm:prSet/>
      <dgm:spPr/>
      <dgm:t>
        <a:bodyPr/>
        <a:lstStyle/>
        <a:p>
          <a:endParaRPr lang="ru-RU"/>
        </a:p>
      </dgm:t>
    </dgm:pt>
    <dgm:pt modelId="{296692BE-5B4E-44FC-BE2D-7450EA22AAC9}" type="sibTrans" cxnId="{025F4369-516F-4B7B-9C00-B37830EAE1AF}">
      <dgm:prSet/>
      <dgm:spPr/>
      <dgm:t>
        <a:bodyPr/>
        <a:lstStyle/>
        <a:p>
          <a:endParaRPr lang="ru-RU"/>
        </a:p>
      </dgm:t>
    </dgm:pt>
    <dgm:pt modelId="{42914A7F-D5C9-4BEC-A800-0135B6FFE5AB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000" b="1" dirty="0" smtClean="0">
              <a:solidFill>
                <a:schemeClr val="tx1"/>
              </a:solidFill>
            </a:rPr>
            <a:t>Проведение </a:t>
          </a:r>
          <a:r>
            <a:rPr lang="ru-RU" sz="1000" b="1" dirty="0" err="1" smtClean="0">
              <a:solidFill>
                <a:schemeClr val="tx1"/>
              </a:solidFill>
            </a:rPr>
            <a:t>контрпопагандистской</a:t>
          </a:r>
          <a:r>
            <a:rPr lang="ru-RU" sz="1000" b="1" dirty="0" smtClean="0">
              <a:solidFill>
                <a:schemeClr val="tx1"/>
              </a:solidFill>
            </a:rPr>
            <a:t> работы</a:t>
          </a:r>
          <a:endParaRPr lang="ru-RU" sz="1000" b="1" dirty="0">
            <a:solidFill>
              <a:schemeClr val="tx1"/>
            </a:solidFill>
          </a:endParaRPr>
        </a:p>
      </dgm:t>
    </dgm:pt>
    <dgm:pt modelId="{878DD3C5-7A68-4A6D-827C-278970AE9D04}" type="parTrans" cxnId="{78F6327A-E335-499A-89A3-8E755BA1A46F}">
      <dgm:prSet/>
      <dgm:spPr/>
      <dgm:t>
        <a:bodyPr/>
        <a:lstStyle/>
        <a:p>
          <a:endParaRPr lang="ru-RU"/>
        </a:p>
      </dgm:t>
    </dgm:pt>
    <dgm:pt modelId="{9951A733-A47F-4B4B-9FC6-C581D751355E}" type="sibTrans" cxnId="{78F6327A-E335-499A-89A3-8E755BA1A46F}">
      <dgm:prSet/>
      <dgm:spPr/>
      <dgm:t>
        <a:bodyPr/>
        <a:lstStyle/>
        <a:p>
          <a:endParaRPr lang="ru-RU"/>
        </a:p>
      </dgm:t>
    </dgm:pt>
    <dgm:pt modelId="{32A594A2-5F93-4FF5-B5BF-34C7B9BA3405}">
      <dgm:prSet phldrT="[Текст]" custT="1"/>
      <dgm:spPr/>
      <dgm:t>
        <a:bodyPr/>
        <a:lstStyle/>
        <a:p>
          <a:r>
            <a:rPr lang="ru-RU" sz="1200" dirty="0" smtClean="0"/>
            <a:t>Проведение регулярных просветительских мероприятий с различными категориями населения</a:t>
          </a:r>
          <a:endParaRPr lang="ru-RU" sz="1200" dirty="0"/>
        </a:p>
      </dgm:t>
    </dgm:pt>
    <dgm:pt modelId="{00515ED6-A18E-4E5A-B513-36C1C0FB4251}" type="parTrans" cxnId="{E463F527-DFD0-4079-BDCB-02754C851419}">
      <dgm:prSet/>
      <dgm:spPr/>
      <dgm:t>
        <a:bodyPr/>
        <a:lstStyle/>
        <a:p>
          <a:endParaRPr lang="ru-RU"/>
        </a:p>
      </dgm:t>
    </dgm:pt>
    <dgm:pt modelId="{845B6129-31B9-48CC-837D-9AEE962A1A60}" type="sibTrans" cxnId="{E463F527-DFD0-4079-BDCB-02754C851419}">
      <dgm:prSet/>
      <dgm:spPr/>
      <dgm:t>
        <a:bodyPr/>
        <a:lstStyle/>
        <a:p>
          <a:endParaRPr lang="ru-RU"/>
        </a:p>
      </dgm:t>
    </dgm:pt>
    <dgm:pt modelId="{A5D6F594-B852-4000-83BF-FDD94DC7BECE}" type="pres">
      <dgm:prSet presAssocID="{18DE6C75-B816-4AE1-B2A8-CAA4C52E260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B87EC9-FFFB-4985-9031-02E0967A3477}" type="pres">
      <dgm:prSet presAssocID="{18DE6C75-B816-4AE1-B2A8-CAA4C52E2605}" presName="children" presStyleCnt="0"/>
      <dgm:spPr/>
    </dgm:pt>
    <dgm:pt modelId="{BD9767BB-39A1-4D73-A16A-4D4C0F74557A}" type="pres">
      <dgm:prSet presAssocID="{18DE6C75-B816-4AE1-B2A8-CAA4C52E2605}" presName="child1group" presStyleCnt="0"/>
      <dgm:spPr/>
    </dgm:pt>
    <dgm:pt modelId="{95463CC5-DCF8-41F4-AED6-9299AF1AF57A}" type="pres">
      <dgm:prSet presAssocID="{18DE6C75-B816-4AE1-B2A8-CAA4C52E2605}" presName="child1" presStyleLbl="bgAcc1" presStyleIdx="0" presStyleCnt="4" custScaleX="188874" custLinFactNeighborX="-79225"/>
      <dgm:spPr/>
      <dgm:t>
        <a:bodyPr/>
        <a:lstStyle/>
        <a:p>
          <a:endParaRPr lang="ru-RU"/>
        </a:p>
      </dgm:t>
    </dgm:pt>
    <dgm:pt modelId="{D5BD560B-D1A6-45F0-A794-F63DD6B7BDDF}" type="pres">
      <dgm:prSet presAssocID="{18DE6C75-B816-4AE1-B2A8-CAA4C52E260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BEF2F6-C6C0-46A2-9AE1-3FEA67AA5154}" type="pres">
      <dgm:prSet presAssocID="{18DE6C75-B816-4AE1-B2A8-CAA4C52E2605}" presName="child2group" presStyleCnt="0"/>
      <dgm:spPr/>
    </dgm:pt>
    <dgm:pt modelId="{715916F4-38E6-4266-B8CD-8F7F2D988C96}" type="pres">
      <dgm:prSet presAssocID="{18DE6C75-B816-4AE1-B2A8-CAA4C52E2605}" presName="child2" presStyleLbl="bgAcc1" presStyleIdx="1" presStyleCnt="4" custScaleX="197740" custLinFactNeighborX="30797"/>
      <dgm:spPr/>
      <dgm:t>
        <a:bodyPr/>
        <a:lstStyle/>
        <a:p>
          <a:endParaRPr lang="ru-RU"/>
        </a:p>
      </dgm:t>
    </dgm:pt>
    <dgm:pt modelId="{118DC0B2-19C9-4CFC-9999-C1A4FBF6CC30}" type="pres">
      <dgm:prSet presAssocID="{18DE6C75-B816-4AE1-B2A8-CAA4C52E260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35FB76-9F86-4373-B51F-566B0C27549E}" type="pres">
      <dgm:prSet presAssocID="{18DE6C75-B816-4AE1-B2A8-CAA4C52E2605}" presName="child3group" presStyleCnt="0"/>
      <dgm:spPr/>
    </dgm:pt>
    <dgm:pt modelId="{F56C17DD-BB8A-4398-8F6B-78A154CAF7B6}" type="pres">
      <dgm:prSet presAssocID="{18DE6C75-B816-4AE1-B2A8-CAA4C52E2605}" presName="child3" presStyleLbl="bgAcc1" presStyleIdx="2" presStyleCnt="4" custScaleX="153920" custLinFactNeighborX="58858" custLinFactNeighborY="-5064"/>
      <dgm:spPr/>
      <dgm:t>
        <a:bodyPr/>
        <a:lstStyle/>
        <a:p>
          <a:endParaRPr lang="ru-RU"/>
        </a:p>
      </dgm:t>
    </dgm:pt>
    <dgm:pt modelId="{93DA5EE8-1B09-4C2C-9977-DA999393B3D6}" type="pres">
      <dgm:prSet presAssocID="{18DE6C75-B816-4AE1-B2A8-CAA4C52E260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18DDFD-5765-4294-B388-5CA9BDD47D5D}" type="pres">
      <dgm:prSet presAssocID="{18DE6C75-B816-4AE1-B2A8-CAA4C52E2605}" presName="child4group" presStyleCnt="0"/>
      <dgm:spPr/>
    </dgm:pt>
    <dgm:pt modelId="{4E456B87-5BEE-4131-AC9B-80F02159B190}" type="pres">
      <dgm:prSet presAssocID="{18DE6C75-B816-4AE1-B2A8-CAA4C52E2605}" presName="child4" presStyleLbl="bgAcc1" presStyleIdx="3" presStyleCnt="4" custScaleX="217016" custScaleY="84984" custLinFactNeighborX="-31467" custLinFactNeighborY="6286"/>
      <dgm:spPr/>
      <dgm:t>
        <a:bodyPr/>
        <a:lstStyle/>
        <a:p>
          <a:endParaRPr lang="ru-RU"/>
        </a:p>
      </dgm:t>
    </dgm:pt>
    <dgm:pt modelId="{18CD8632-341F-4590-900C-835D5B556D07}" type="pres">
      <dgm:prSet presAssocID="{18DE6C75-B816-4AE1-B2A8-CAA4C52E260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7BF422-C36D-4DC5-8BB9-B26CEF0C1079}" type="pres">
      <dgm:prSet presAssocID="{18DE6C75-B816-4AE1-B2A8-CAA4C52E2605}" presName="childPlaceholder" presStyleCnt="0"/>
      <dgm:spPr/>
    </dgm:pt>
    <dgm:pt modelId="{DAEF28AF-CA08-43D0-99CA-ECDDFAB368A9}" type="pres">
      <dgm:prSet presAssocID="{18DE6C75-B816-4AE1-B2A8-CAA4C52E2605}" presName="circle" presStyleCnt="0"/>
      <dgm:spPr/>
    </dgm:pt>
    <dgm:pt modelId="{CBDD5635-C08F-432D-8D85-8AC1ED957DAA}" type="pres">
      <dgm:prSet presAssocID="{18DE6C75-B816-4AE1-B2A8-CAA4C52E2605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7E7359-ACCC-45CC-B0BB-497E6B5CD911}" type="pres">
      <dgm:prSet presAssocID="{18DE6C75-B816-4AE1-B2A8-CAA4C52E2605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C7F41B-956A-420C-BCE4-07CF8DF1BC2D}" type="pres">
      <dgm:prSet presAssocID="{18DE6C75-B816-4AE1-B2A8-CAA4C52E2605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8939D-5989-49F0-A118-DC83C5D54785}" type="pres">
      <dgm:prSet presAssocID="{18DE6C75-B816-4AE1-B2A8-CAA4C52E2605}" presName="quadrant4" presStyleLbl="node1" presStyleIdx="3" presStyleCnt="4" custScaleX="98914" custScaleY="100052" custLinFactNeighborX="-948" custLinFactNeighborY="-16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DF818B-4E00-4E31-8836-CC8A9B212942}" type="pres">
      <dgm:prSet presAssocID="{18DE6C75-B816-4AE1-B2A8-CAA4C52E2605}" presName="quadrantPlaceholder" presStyleCnt="0"/>
      <dgm:spPr/>
    </dgm:pt>
    <dgm:pt modelId="{81D767CA-CD16-4720-9BC7-895BCCEA7333}" type="pres">
      <dgm:prSet presAssocID="{18DE6C75-B816-4AE1-B2A8-CAA4C52E2605}" presName="center1" presStyleLbl="fgShp" presStyleIdx="0" presStyleCnt="2"/>
      <dgm:spPr/>
    </dgm:pt>
    <dgm:pt modelId="{2BC8D84E-2C0E-4110-A8BB-B9D6100281AD}" type="pres">
      <dgm:prSet presAssocID="{18DE6C75-B816-4AE1-B2A8-CAA4C52E2605}" presName="center2" presStyleLbl="fgShp" presStyleIdx="1" presStyleCnt="2"/>
      <dgm:spPr/>
    </dgm:pt>
  </dgm:ptLst>
  <dgm:cxnLst>
    <dgm:cxn modelId="{336CE7CE-B4B2-4CD4-A77C-961C33DB73D3}" type="presOf" srcId="{9F1C078C-AF66-4E49-91B0-071E2135B768}" destId="{D5BD560B-D1A6-45F0-A794-F63DD6B7BDDF}" srcOrd="1" destOrd="0" presId="urn:microsoft.com/office/officeart/2005/8/layout/cycle4"/>
    <dgm:cxn modelId="{1B6F95E0-8490-4C7F-B358-398613F50E52}" type="presOf" srcId="{9F1C078C-AF66-4E49-91B0-071E2135B768}" destId="{95463CC5-DCF8-41F4-AED6-9299AF1AF57A}" srcOrd="0" destOrd="0" presId="urn:microsoft.com/office/officeart/2005/8/layout/cycle4"/>
    <dgm:cxn modelId="{9CC9CBE8-0FCD-4AAE-BA9D-1E39DE21C1D5}" srcId="{18DE6C75-B816-4AE1-B2A8-CAA4C52E2605}" destId="{E30750CA-32B0-4C26-863A-1F7AD6C48B60}" srcOrd="2" destOrd="0" parTransId="{5B9D11E0-E899-4C08-8EFD-214CA6A065AA}" sibTransId="{B677C2BF-9151-417C-9A49-73D94266F765}"/>
    <dgm:cxn modelId="{6596C857-8D02-407E-A414-2E04C2693AA4}" srcId="{18DE6C75-B816-4AE1-B2A8-CAA4C52E2605}" destId="{60732A2F-314E-4BB3-9FD7-A2154010FC61}" srcOrd="0" destOrd="0" parTransId="{8207B586-F748-4D19-91FE-7AEFB6CB0BB0}" sibTransId="{43FED9A5-A368-4080-886C-AD9A102F80FA}"/>
    <dgm:cxn modelId="{39D77608-FF4F-4F79-817B-AD6160594ADD}" type="presOf" srcId="{42914A7F-D5C9-4BEC-A800-0135B6FFE5AB}" destId="{61F8939D-5989-49F0-A118-DC83C5D54785}" srcOrd="0" destOrd="0" presId="urn:microsoft.com/office/officeart/2005/8/layout/cycle4"/>
    <dgm:cxn modelId="{2D4844E8-BE78-4D13-823B-7C26588A6C90}" type="presOf" srcId="{8132D9A5-B2C0-4BED-B84C-7533D7323AE7}" destId="{715916F4-38E6-4266-B8CD-8F7F2D988C96}" srcOrd="0" destOrd="0" presId="urn:microsoft.com/office/officeart/2005/8/layout/cycle4"/>
    <dgm:cxn modelId="{E4B46C49-0B21-47F2-AF7A-B9692ADF8C61}" type="presOf" srcId="{E30750CA-32B0-4C26-863A-1F7AD6C48B60}" destId="{A9C7F41B-956A-420C-BCE4-07CF8DF1BC2D}" srcOrd="0" destOrd="0" presId="urn:microsoft.com/office/officeart/2005/8/layout/cycle4"/>
    <dgm:cxn modelId="{DF993456-0BB3-43B9-B03B-94923EFBD251}" type="presOf" srcId="{3039438F-95A0-46F8-814A-56B7C98DEBDC}" destId="{F56C17DD-BB8A-4398-8F6B-78A154CAF7B6}" srcOrd="0" destOrd="0" presId="urn:microsoft.com/office/officeart/2005/8/layout/cycle4"/>
    <dgm:cxn modelId="{46E228F2-5899-4163-8D54-7954DB6CD9D9}" type="presOf" srcId="{18DE6C75-B816-4AE1-B2A8-CAA4C52E2605}" destId="{A5D6F594-B852-4000-83BF-FDD94DC7BECE}" srcOrd="0" destOrd="0" presId="urn:microsoft.com/office/officeart/2005/8/layout/cycle4"/>
    <dgm:cxn modelId="{E463F527-DFD0-4079-BDCB-02754C851419}" srcId="{42914A7F-D5C9-4BEC-A800-0135B6FFE5AB}" destId="{32A594A2-5F93-4FF5-B5BF-34C7B9BA3405}" srcOrd="0" destOrd="0" parTransId="{00515ED6-A18E-4E5A-B513-36C1C0FB4251}" sibTransId="{845B6129-31B9-48CC-837D-9AEE962A1A60}"/>
    <dgm:cxn modelId="{A7E3CCC9-06B2-4224-84EF-1DBDA5F54690}" srcId="{60732A2F-314E-4BB3-9FD7-A2154010FC61}" destId="{9F1C078C-AF66-4E49-91B0-071E2135B768}" srcOrd="0" destOrd="0" parTransId="{3201DBCB-ABAF-4520-9653-59A1B2B16B9D}" sibTransId="{2B614692-7E7B-4DDF-96B6-73C11D29BEB4}"/>
    <dgm:cxn modelId="{FDE8E0E7-4ADF-424C-92EC-3737A0E0601A}" type="presOf" srcId="{32A594A2-5F93-4FF5-B5BF-34C7B9BA3405}" destId="{4E456B87-5BEE-4131-AC9B-80F02159B190}" srcOrd="0" destOrd="0" presId="urn:microsoft.com/office/officeart/2005/8/layout/cycle4"/>
    <dgm:cxn modelId="{78F6327A-E335-499A-89A3-8E755BA1A46F}" srcId="{18DE6C75-B816-4AE1-B2A8-CAA4C52E2605}" destId="{42914A7F-D5C9-4BEC-A800-0135B6FFE5AB}" srcOrd="3" destOrd="0" parTransId="{878DD3C5-7A68-4A6D-827C-278970AE9D04}" sibTransId="{9951A733-A47F-4B4B-9FC6-C581D751355E}"/>
    <dgm:cxn modelId="{7C3D93B3-F031-487B-A7D8-949C04B4B408}" type="presOf" srcId="{8132D9A5-B2C0-4BED-B84C-7533D7323AE7}" destId="{118DC0B2-19C9-4CFC-9999-C1A4FBF6CC30}" srcOrd="1" destOrd="0" presId="urn:microsoft.com/office/officeart/2005/8/layout/cycle4"/>
    <dgm:cxn modelId="{14AFD5C1-058D-4E99-B369-9AB587FCCC99}" type="presOf" srcId="{86DF4B1B-8A57-4C89-96EB-8C19076A91A4}" destId="{177E7359-ACCC-45CC-B0BB-497E6B5CD911}" srcOrd="0" destOrd="0" presId="urn:microsoft.com/office/officeart/2005/8/layout/cycle4"/>
    <dgm:cxn modelId="{C761B4CA-77DB-4E04-8F55-0AF4A0AD25A8}" srcId="{86DF4B1B-8A57-4C89-96EB-8C19076A91A4}" destId="{8132D9A5-B2C0-4BED-B84C-7533D7323AE7}" srcOrd="0" destOrd="0" parTransId="{0E4EF122-47D3-4D27-AF02-594B7E20C153}" sibTransId="{7D922D81-5E44-47DA-8C48-5B13312E2992}"/>
    <dgm:cxn modelId="{899D9A85-C733-4C9D-B096-886795BE13A9}" type="presOf" srcId="{3039438F-95A0-46F8-814A-56B7C98DEBDC}" destId="{93DA5EE8-1B09-4C2C-9977-DA999393B3D6}" srcOrd="1" destOrd="0" presId="urn:microsoft.com/office/officeart/2005/8/layout/cycle4"/>
    <dgm:cxn modelId="{025F4369-516F-4B7B-9C00-B37830EAE1AF}" srcId="{E30750CA-32B0-4C26-863A-1F7AD6C48B60}" destId="{3039438F-95A0-46F8-814A-56B7C98DEBDC}" srcOrd="0" destOrd="0" parTransId="{BF48E8DC-5E89-4A01-9784-5900D4BC16FE}" sibTransId="{296692BE-5B4E-44FC-BE2D-7450EA22AAC9}"/>
    <dgm:cxn modelId="{24A7A829-16CF-4711-AADF-244730A874AB}" type="presOf" srcId="{32A594A2-5F93-4FF5-B5BF-34C7B9BA3405}" destId="{18CD8632-341F-4590-900C-835D5B556D07}" srcOrd="1" destOrd="0" presId="urn:microsoft.com/office/officeart/2005/8/layout/cycle4"/>
    <dgm:cxn modelId="{9F235122-8902-45F7-96C5-8EC76FB38043}" srcId="{18DE6C75-B816-4AE1-B2A8-CAA4C52E2605}" destId="{86DF4B1B-8A57-4C89-96EB-8C19076A91A4}" srcOrd="1" destOrd="0" parTransId="{FC8C35A3-7CFF-4160-86DC-DD01B9D794DE}" sibTransId="{4263BCC9-196E-4E72-BBB7-28020C31D304}"/>
    <dgm:cxn modelId="{B0401889-C6A6-4FDE-A19D-07F432C63D14}" type="presOf" srcId="{60732A2F-314E-4BB3-9FD7-A2154010FC61}" destId="{CBDD5635-C08F-432D-8D85-8AC1ED957DAA}" srcOrd="0" destOrd="0" presId="urn:microsoft.com/office/officeart/2005/8/layout/cycle4"/>
    <dgm:cxn modelId="{B4E7C6EA-56EA-42F0-90A9-888EB012CC78}" type="presParOf" srcId="{A5D6F594-B852-4000-83BF-FDD94DC7BECE}" destId="{95B87EC9-FFFB-4985-9031-02E0967A3477}" srcOrd="0" destOrd="0" presId="urn:microsoft.com/office/officeart/2005/8/layout/cycle4"/>
    <dgm:cxn modelId="{A79ADB63-D5E9-494D-8442-69802EDD4FE2}" type="presParOf" srcId="{95B87EC9-FFFB-4985-9031-02E0967A3477}" destId="{BD9767BB-39A1-4D73-A16A-4D4C0F74557A}" srcOrd="0" destOrd="0" presId="urn:microsoft.com/office/officeart/2005/8/layout/cycle4"/>
    <dgm:cxn modelId="{9A6EFCFF-7AC7-4175-8426-36107A7AA92B}" type="presParOf" srcId="{BD9767BB-39A1-4D73-A16A-4D4C0F74557A}" destId="{95463CC5-DCF8-41F4-AED6-9299AF1AF57A}" srcOrd="0" destOrd="0" presId="urn:microsoft.com/office/officeart/2005/8/layout/cycle4"/>
    <dgm:cxn modelId="{A21D11FA-358E-43A8-83B1-CA55F31EEE4B}" type="presParOf" srcId="{BD9767BB-39A1-4D73-A16A-4D4C0F74557A}" destId="{D5BD560B-D1A6-45F0-A794-F63DD6B7BDDF}" srcOrd="1" destOrd="0" presId="urn:microsoft.com/office/officeart/2005/8/layout/cycle4"/>
    <dgm:cxn modelId="{E12FD6B1-811F-432B-8E03-8F6E41E36D88}" type="presParOf" srcId="{95B87EC9-FFFB-4985-9031-02E0967A3477}" destId="{AEBEF2F6-C6C0-46A2-9AE1-3FEA67AA5154}" srcOrd="1" destOrd="0" presId="urn:microsoft.com/office/officeart/2005/8/layout/cycle4"/>
    <dgm:cxn modelId="{5B65E871-AF1E-46B5-B215-DCCF5ACAB05F}" type="presParOf" srcId="{AEBEF2F6-C6C0-46A2-9AE1-3FEA67AA5154}" destId="{715916F4-38E6-4266-B8CD-8F7F2D988C96}" srcOrd="0" destOrd="0" presId="urn:microsoft.com/office/officeart/2005/8/layout/cycle4"/>
    <dgm:cxn modelId="{85B2068F-761B-4051-AAF2-A9ECB8B976F0}" type="presParOf" srcId="{AEBEF2F6-C6C0-46A2-9AE1-3FEA67AA5154}" destId="{118DC0B2-19C9-4CFC-9999-C1A4FBF6CC30}" srcOrd="1" destOrd="0" presId="urn:microsoft.com/office/officeart/2005/8/layout/cycle4"/>
    <dgm:cxn modelId="{58E915EF-4193-4210-994B-432978538001}" type="presParOf" srcId="{95B87EC9-FFFB-4985-9031-02E0967A3477}" destId="{C935FB76-9F86-4373-B51F-566B0C27549E}" srcOrd="2" destOrd="0" presId="urn:microsoft.com/office/officeart/2005/8/layout/cycle4"/>
    <dgm:cxn modelId="{39CAE2C8-D8DD-46B1-8137-0106DBADE453}" type="presParOf" srcId="{C935FB76-9F86-4373-B51F-566B0C27549E}" destId="{F56C17DD-BB8A-4398-8F6B-78A154CAF7B6}" srcOrd="0" destOrd="0" presId="urn:microsoft.com/office/officeart/2005/8/layout/cycle4"/>
    <dgm:cxn modelId="{DBA8AF91-8E22-4E2A-A214-D1B71A6D7F67}" type="presParOf" srcId="{C935FB76-9F86-4373-B51F-566B0C27549E}" destId="{93DA5EE8-1B09-4C2C-9977-DA999393B3D6}" srcOrd="1" destOrd="0" presId="urn:microsoft.com/office/officeart/2005/8/layout/cycle4"/>
    <dgm:cxn modelId="{E5A55F4E-748C-478C-9E77-A87B9F30F38B}" type="presParOf" srcId="{95B87EC9-FFFB-4985-9031-02E0967A3477}" destId="{0718DDFD-5765-4294-B388-5CA9BDD47D5D}" srcOrd="3" destOrd="0" presId="urn:microsoft.com/office/officeart/2005/8/layout/cycle4"/>
    <dgm:cxn modelId="{65370F65-5AE7-419F-A0E1-3E0FEF534C40}" type="presParOf" srcId="{0718DDFD-5765-4294-B388-5CA9BDD47D5D}" destId="{4E456B87-5BEE-4131-AC9B-80F02159B190}" srcOrd="0" destOrd="0" presId="urn:microsoft.com/office/officeart/2005/8/layout/cycle4"/>
    <dgm:cxn modelId="{7A0D572A-11B4-4058-8025-258342AA677D}" type="presParOf" srcId="{0718DDFD-5765-4294-B388-5CA9BDD47D5D}" destId="{18CD8632-341F-4590-900C-835D5B556D07}" srcOrd="1" destOrd="0" presId="urn:microsoft.com/office/officeart/2005/8/layout/cycle4"/>
    <dgm:cxn modelId="{2E3768B8-229C-4CF1-8B90-25A7780C15B0}" type="presParOf" srcId="{95B87EC9-FFFB-4985-9031-02E0967A3477}" destId="{3A7BF422-C36D-4DC5-8BB9-B26CEF0C1079}" srcOrd="4" destOrd="0" presId="urn:microsoft.com/office/officeart/2005/8/layout/cycle4"/>
    <dgm:cxn modelId="{A53BB2F6-35BC-4F9C-8E34-349A1C43672D}" type="presParOf" srcId="{A5D6F594-B852-4000-83BF-FDD94DC7BECE}" destId="{DAEF28AF-CA08-43D0-99CA-ECDDFAB368A9}" srcOrd="1" destOrd="0" presId="urn:microsoft.com/office/officeart/2005/8/layout/cycle4"/>
    <dgm:cxn modelId="{46E88CF5-BF6B-4A97-8858-3BAE4FBBC90E}" type="presParOf" srcId="{DAEF28AF-CA08-43D0-99CA-ECDDFAB368A9}" destId="{CBDD5635-C08F-432D-8D85-8AC1ED957DAA}" srcOrd="0" destOrd="0" presId="urn:microsoft.com/office/officeart/2005/8/layout/cycle4"/>
    <dgm:cxn modelId="{29B86414-3D8E-4E0A-97CE-2ED588B37566}" type="presParOf" srcId="{DAEF28AF-CA08-43D0-99CA-ECDDFAB368A9}" destId="{177E7359-ACCC-45CC-B0BB-497E6B5CD911}" srcOrd="1" destOrd="0" presId="urn:microsoft.com/office/officeart/2005/8/layout/cycle4"/>
    <dgm:cxn modelId="{309E0760-016B-411D-A359-DE8D1061BB44}" type="presParOf" srcId="{DAEF28AF-CA08-43D0-99CA-ECDDFAB368A9}" destId="{A9C7F41B-956A-420C-BCE4-07CF8DF1BC2D}" srcOrd="2" destOrd="0" presId="urn:microsoft.com/office/officeart/2005/8/layout/cycle4"/>
    <dgm:cxn modelId="{59CFD1EC-F9E9-41F5-92AD-D145FA643D22}" type="presParOf" srcId="{DAEF28AF-CA08-43D0-99CA-ECDDFAB368A9}" destId="{61F8939D-5989-49F0-A118-DC83C5D54785}" srcOrd="3" destOrd="0" presId="urn:microsoft.com/office/officeart/2005/8/layout/cycle4"/>
    <dgm:cxn modelId="{9BBD980B-613B-41C2-86B1-E910418C93D2}" type="presParOf" srcId="{DAEF28AF-CA08-43D0-99CA-ECDDFAB368A9}" destId="{CCDF818B-4E00-4E31-8836-CC8A9B212942}" srcOrd="4" destOrd="0" presId="urn:microsoft.com/office/officeart/2005/8/layout/cycle4"/>
    <dgm:cxn modelId="{911AFF1B-FE24-4633-9762-AA8A38F602EF}" type="presParOf" srcId="{A5D6F594-B852-4000-83BF-FDD94DC7BECE}" destId="{81D767CA-CD16-4720-9BC7-895BCCEA7333}" srcOrd="2" destOrd="0" presId="urn:microsoft.com/office/officeart/2005/8/layout/cycle4"/>
    <dgm:cxn modelId="{DC7897D0-04D8-495B-9190-4AEF2EA35A66}" type="presParOf" srcId="{A5D6F594-B852-4000-83BF-FDD94DC7BECE}" destId="{2BC8D84E-2C0E-4110-A8BB-B9D6100281A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6C17DD-BB8A-4398-8F6B-78A154CAF7B6}">
      <dsp:nvSpPr>
        <dsp:cNvPr id="0" name=""/>
        <dsp:cNvSpPr/>
      </dsp:nvSpPr>
      <dsp:spPr>
        <a:xfrm>
          <a:off x="5576832" y="2471859"/>
          <a:ext cx="2831467" cy="11916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Обеспечение мониторинга электронных средств массовой информации, а также сети Интернет</a:t>
          </a:r>
          <a:endParaRPr lang="ru-RU" sz="1200" kern="1200" dirty="0"/>
        </a:p>
      </dsp:txBody>
      <dsp:txXfrm>
        <a:off x="6452448" y="2795941"/>
        <a:ext cx="1929675" cy="841366"/>
      </dsp:txXfrm>
    </dsp:sp>
    <dsp:sp modelId="{4E456B87-5BEE-4131-AC9B-80F02159B190}">
      <dsp:nvSpPr>
        <dsp:cNvPr id="0" name=""/>
        <dsp:cNvSpPr/>
      </dsp:nvSpPr>
      <dsp:spPr>
        <a:xfrm>
          <a:off x="333486" y="2696575"/>
          <a:ext cx="3992163" cy="10126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Проведение регулярных просветительских мероприятий с различными категориями населения</a:t>
          </a:r>
          <a:endParaRPr lang="ru-RU" sz="1200" kern="1200" dirty="0"/>
        </a:p>
      </dsp:txBody>
      <dsp:txXfrm>
        <a:off x="355731" y="2971993"/>
        <a:ext cx="2750024" cy="715027"/>
      </dsp:txXfrm>
    </dsp:sp>
    <dsp:sp modelId="{715916F4-38E6-4266-B8CD-8F7F2D988C96}">
      <dsp:nvSpPr>
        <dsp:cNvPr id="0" name=""/>
        <dsp:cNvSpPr/>
      </dsp:nvSpPr>
      <dsp:spPr>
        <a:xfrm>
          <a:off x="4657580" y="0"/>
          <a:ext cx="3637567" cy="11916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Систематическая переподготовка и повышение квалификации специалистов, отвечающих за профилактику терроризма и экстремизма</a:t>
          </a:r>
          <a:endParaRPr lang="ru-RU" sz="1200" kern="1200" dirty="0"/>
        </a:p>
      </dsp:txBody>
      <dsp:txXfrm>
        <a:off x="5775026" y="26176"/>
        <a:ext cx="2493945" cy="841366"/>
      </dsp:txXfrm>
    </dsp:sp>
    <dsp:sp modelId="{95463CC5-DCF8-41F4-AED6-9299AF1AF57A}">
      <dsp:nvSpPr>
        <dsp:cNvPr id="0" name=""/>
        <dsp:cNvSpPr/>
      </dsp:nvSpPr>
      <dsp:spPr>
        <a:xfrm>
          <a:off x="0" y="0"/>
          <a:ext cx="3474471" cy="11916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Задействование потенциала образовательных учреждений по привлечению молодежи, не вовлеченных в системный трудовой и учебный процессы. </a:t>
          </a:r>
          <a:endParaRPr lang="ru-RU" sz="1200" kern="1200" dirty="0"/>
        </a:p>
      </dsp:txBody>
      <dsp:txXfrm>
        <a:off x="26176" y="26176"/>
        <a:ext cx="2379777" cy="841366"/>
      </dsp:txXfrm>
    </dsp:sp>
    <dsp:sp modelId="{CBDD5635-C08F-432D-8D85-8AC1ED957DAA}">
      <dsp:nvSpPr>
        <dsp:cNvPr id="0" name=""/>
        <dsp:cNvSpPr/>
      </dsp:nvSpPr>
      <dsp:spPr>
        <a:xfrm>
          <a:off x="2670824" y="212258"/>
          <a:ext cx="1612417" cy="1612417"/>
        </a:xfrm>
        <a:prstGeom prst="pieWedg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Организация и проведение мероприятий по привлечению молодежи</a:t>
          </a:r>
          <a:endParaRPr lang="ru-RU" sz="1000" b="1" kern="1200" dirty="0"/>
        </a:p>
      </dsp:txBody>
      <dsp:txXfrm>
        <a:off x="3143090" y="684524"/>
        <a:ext cx="1140151" cy="1140151"/>
      </dsp:txXfrm>
    </dsp:sp>
    <dsp:sp modelId="{177E7359-ACCC-45CC-B0BB-497E6B5CD911}">
      <dsp:nvSpPr>
        <dsp:cNvPr id="0" name=""/>
        <dsp:cNvSpPr/>
      </dsp:nvSpPr>
      <dsp:spPr>
        <a:xfrm rot="5400000">
          <a:off x="4357718" y="212258"/>
          <a:ext cx="1612417" cy="1612417"/>
        </a:xfrm>
        <a:prstGeom prst="pieWedg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/>
            <a:t>Обеспечение активного информационно-</a:t>
          </a:r>
          <a:r>
            <a:rPr lang="ru-RU" sz="900" b="1" kern="1200" dirty="0" err="1" smtClean="0"/>
            <a:t>пропагандисткого</a:t>
          </a:r>
          <a:r>
            <a:rPr lang="ru-RU" sz="900" b="1" kern="1200" dirty="0" smtClean="0"/>
            <a:t> сопровождения антитеррористических мероприятий, в </a:t>
          </a:r>
          <a:r>
            <a:rPr lang="ru-RU" sz="900" b="1" kern="1200" dirty="0" err="1" smtClean="0"/>
            <a:t>т.ч</a:t>
          </a:r>
          <a:r>
            <a:rPr lang="ru-RU" sz="900" b="1" kern="1200" dirty="0" smtClean="0"/>
            <a:t>. СМИ</a:t>
          </a:r>
          <a:endParaRPr lang="ru-RU" sz="900" b="1" kern="1200" dirty="0"/>
        </a:p>
      </dsp:txBody>
      <dsp:txXfrm rot="-5400000">
        <a:off x="4357718" y="684524"/>
        <a:ext cx="1140151" cy="1140151"/>
      </dsp:txXfrm>
    </dsp:sp>
    <dsp:sp modelId="{A9C7F41B-956A-420C-BCE4-07CF8DF1BC2D}">
      <dsp:nvSpPr>
        <dsp:cNvPr id="0" name=""/>
        <dsp:cNvSpPr/>
      </dsp:nvSpPr>
      <dsp:spPr>
        <a:xfrm rot="10800000">
          <a:off x="4357718" y="1899152"/>
          <a:ext cx="1612417" cy="1612417"/>
        </a:xfrm>
        <a:prstGeom prst="pieWedg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Проведение мониторинга политических, социально-экономических и иных процессов</a:t>
          </a:r>
          <a:endParaRPr lang="ru-RU" sz="1000" b="1" kern="1200" dirty="0"/>
        </a:p>
      </dsp:txBody>
      <dsp:txXfrm rot="10800000">
        <a:off x="4357718" y="1899152"/>
        <a:ext cx="1140151" cy="1140151"/>
      </dsp:txXfrm>
    </dsp:sp>
    <dsp:sp modelId="{61F8939D-5989-49F0-A118-DC83C5D54785}">
      <dsp:nvSpPr>
        <dsp:cNvPr id="0" name=""/>
        <dsp:cNvSpPr/>
      </dsp:nvSpPr>
      <dsp:spPr>
        <a:xfrm rot="16200000">
          <a:off x="2655119" y="1881383"/>
          <a:ext cx="1613255" cy="1594906"/>
        </a:xfrm>
        <a:prstGeom prst="pieWedge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</a:rPr>
            <a:t>Проведение </a:t>
          </a:r>
          <a:r>
            <a:rPr lang="ru-RU" sz="1000" b="1" kern="1200" dirty="0" err="1" smtClean="0">
              <a:solidFill>
                <a:schemeClr val="tx1"/>
              </a:solidFill>
            </a:rPr>
            <a:t>контрпопагандистской</a:t>
          </a:r>
          <a:r>
            <a:rPr lang="ru-RU" sz="1000" b="1" kern="1200" dirty="0" smtClean="0">
              <a:solidFill>
                <a:schemeClr val="tx1"/>
              </a:solidFill>
            </a:rPr>
            <a:t> работы</a:t>
          </a:r>
          <a:endParaRPr lang="ru-RU" sz="1000" b="1" kern="1200" dirty="0">
            <a:solidFill>
              <a:schemeClr val="tx1"/>
            </a:solidFill>
          </a:endParaRPr>
        </a:p>
      </dsp:txBody>
      <dsp:txXfrm rot="5400000">
        <a:off x="3131430" y="1872209"/>
        <a:ext cx="1127769" cy="1140744"/>
      </dsp:txXfrm>
    </dsp:sp>
    <dsp:sp modelId="{81D767CA-CD16-4720-9BC7-895BCCEA7333}">
      <dsp:nvSpPr>
        <dsp:cNvPr id="0" name=""/>
        <dsp:cNvSpPr/>
      </dsp:nvSpPr>
      <dsp:spPr>
        <a:xfrm>
          <a:off x="4042123" y="1526769"/>
          <a:ext cx="556712" cy="484097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C8D84E-2C0E-4110-A8BB-B9D6100281AD}">
      <dsp:nvSpPr>
        <dsp:cNvPr id="0" name=""/>
        <dsp:cNvSpPr/>
      </dsp:nvSpPr>
      <dsp:spPr>
        <a:xfrm rot="10800000">
          <a:off x="4042123" y="1712960"/>
          <a:ext cx="556712" cy="484097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advClick="0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advClick="0">
    <p:cut/>
  </p:transition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455" y="90498"/>
            <a:ext cx="90364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Отчет </a:t>
            </a:r>
          </a:p>
          <a:p>
            <a:pPr algn="ctr"/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 ходе реализации мероприятий по противодействию </a:t>
            </a:r>
          </a:p>
          <a:p>
            <a:pPr algn="ctr"/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идеологии </a:t>
            </a: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терроризма на территории поселения Щаповское за 2018 год </a:t>
            </a:r>
          </a:p>
          <a:p>
            <a:pPr algn="ctr"/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рамках исполнения Комплексного </a:t>
            </a: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плана</a:t>
            </a:r>
          </a:p>
          <a:p>
            <a:pPr algn="ctr"/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противодействию </a:t>
            </a: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идеологии 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терроризма</a:t>
            </a:r>
          </a:p>
          <a:p>
            <a:pPr algn="ctr"/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городе Москве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4144">
            <a:off x="5625364" y="2355406"/>
            <a:ext cx="2924269" cy="1908654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>
            <a:glow rad="228600">
              <a:srgbClr val="00B05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5975">
            <a:off x="303248" y="2310792"/>
            <a:ext cx="2643915" cy="1748552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30077"/>
            <a:ext cx="3033945" cy="249972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>
            <a:glow rad="228600">
              <a:srgbClr val="0070C0">
                <a:alpha val="40000"/>
              </a:srgb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165703"/>
      </p:ext>
    </p:extLst>
  </p:cSld>
  <p:clrMapOvr>
    <a:masterClrMapping/>
  </p:clrMapOvr>
  <p:transition spd="med" advClick="0" advTm="13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1400" dirty="0" smtClean="0"/>
              <a:t>Цель общей профилактики противодействия идеологии терроризма- снижение уровня протеста и актуализация у населения в качестве доминирующей компоненты общегражданской идентичности, патриотического мышления</a:t>
            </a:r>
            <a:endParaRPr lang="ru-RU" sz="14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4258198"/>
              </p:ext>
            </p:extLst>
          </p:nvPr>
        </p:nvGraphicFramePr>
        <p:xfrm>
          <a:off x="323528" y="1124744"/>
          <a:ext cx="8640960" cy="3723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31840" y="5445224"/>
            <a:ext cx="5987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Пропагандистское влияние делится на </a:t>
            </a:r>
          </a:p>
          <a:p>
            <a:r>
              <a:rPr lang="ru-RU" dirty="0" smtClean="0"/>
              <a:t>две составляющие  - общая профилактика, </a:t>
            </a:r>
          </a:p>
          <a:p>
            <a:r>
              <a:rPr lang="ru-RU" dirty="0" smtClean="0"/>
              <a:t>а также адресное, целевое, индивидуальное воздействие.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47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:wipe/>
      </p:transition>
    </mc:Choice>
    <mc:Fallback xmlns=""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2112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1200" dirty="0" smtClean="0"/>
              <a:t>Информационные мероприятия.</a:t>
            </a:r>
            <a:br>
              <a:rPr lang="ru-RU" sz="1200" dirty="0" smtClean="0"/>
            </a:br>
            <a:r>
              <a:rPr lang="ru-RU" sz="1200" dirty="0" smtClean="0"/>
              <a:t>Культурно-Воспитательный аспект.</a:t>
            </a:r>
            <a:endParaRPr lang="ru-RU" sz="12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1092807"/>
            <a:ext cx="4248472" cy="2498588"/>
          </a:xfrm>
          <a:prstGeom prst="rect">
            <a:avLst/>
          </a:prstGeom>
          <a:effectLst>
            <a:glow rad="228600">
              <a:srgbClr val="00B0F0">
                <a:alpha val="40000"/>
              </a:srgbClr>
            </a:glow>
            <a:softEdge rad="3175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-4197" y="69269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Торжественное возложение цветов к мемориалу и памятникам погибшим воинам, расположенным на территории поселения </a:t>
            </a:r>
          </a:p>
        </p:txBody>
      </p:sp>
      <p:pic>
        <p:nvPicPr>
          <p:cNvPr id="6" name="Рисунок 5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1800" y="4148000"/>
            <a:ext cx="3896618" cy="2796158"/>
          </a:xfrm>
          <a:prstGeom prst="rect">
            <a:avLst/>
          </a:prstGeom>
          <a:effectLst>
            <a:glow rad="139700">
              <a:srgbClr val="00B0F0">
                <a:alpha val="40000"/>
              </a:srgbClr>
            </a:glow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-4197" y="3645024"/>
            <a:ext cx="4572000" cy="6232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Просветительская программа, посвященная Дню исторического и культурного наследия Москвы и Международному Дню памятников и исторических мест</a:t>
            </a:r>
            <a:endParaRPr lang="ru-RU" sz="1000" dirty="0">
              <a:solidFill>
                <a:srgbClr val="0070C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109" y="943369"/>
            <a:ext cx="3812331" cy="290845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004048" y="71543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b="1" dirty="0">
                <a:solidFill>
                  <a:srgbClr val="0070C0"/>
                </a:solidFill>
                <a:latin typeface="Times New Roman"/>
                <a:ea typeface="Calibri"/>
              </a:rPr>
              <a:t>Уроки </a:t>
            </a:r>
            <a:r>
              <a:rPr lang="ru-RU" sz="1000" b="1" dirty="0" smtClean="0">
                <a:solidFill>
                  <a:srgbClr val="0070C0"/>
                </a:solidFill>
                <a:latin typeface="Times New Roman"/>
                <a:ea typeface="Calibri"/>
              </a:rPr>
              <a:t>мужества</a:t>
            </a:r>
            <a:r>
              <a:rPr lang="ru-RU" sz="1000" b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ru-RU" sz="1000" b="1" dirty="0" smtClean="0">
                <a:solidFill>
                  <a:srgbClr val="0070C0"/>
                </a:solidFill>
                <a:latin typeface="Times New Roman"/>
                <a:ea typeface="Calibri"/>
              </a:rPr>
              <a:t>в общеобразовательных учреждениях поселения</a:t>
            </a:r>
            <a:endParaRPr lang="ru-RU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02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:wipe/>
      </p:transition>
    </mc:Choice>
    <mc:Fallback xmlns=""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2112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1200" dirty="0" smtClean="0"/>
              <a:t>Целевая профилактическая работа</a:t>
            </a:r>
            <a:br>
              <a:rPr lang="ru-RU" sz="1200" dirty="0" smtClean="0"/>
            </a:br>
            <a:r>
              <a:rPr lang="ru-RU" sz="1200" dirty="0" smtClean="0"/>
              <a:t>Цель общей профилактики- снижение уровня протеста и актуализация у населения в качестве доминирующей компоненты общегражданской идентичности, патриотического мышления</a:t>
            </a:r>
            <a:endParaRPr lang="ru-RU" sz="1200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293191" y="1196752"/>
            <a:ext cx="3744416" cy="2880320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</a:schemeClr>
            </a:glow>
            <a:softEdge rad="63500"/>
          </a:effectLst>
        </p:spPr>
      </p:pic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00921" y="1064019"/>
            <a:ext cx="4282110" cy="2763118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</a:schemeClr>
            </a:glow>
            <a:softEdge rad="63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355976" y="67353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b="1" dirty="0">
                <a:solidFill>
                  <a:srgbClr val="0070C0"/>
                </a:solidFill>
              </a:rPr>
              <a:t>Уборка </a:t>
            </a:r>
            <a:r>
              <a:rPr lang="ru-RU" sz="1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памятников</a:t>
            </a:r>
            <a:r>
              <a:rPr lang="ru-RU" sz="1000" b="1" dirty="0">
                <a:solidFill>
                  <a:srgbClr val="0070C0"/>
                </a:solidFill>
              </a:rPr>
              <a:t> в преддверии Дня Победы в Великой Отечественной войне 1941-1945 гг.»</a:t>
            </a:r>
            <a:endParaRPr lang="ru-RU" sz="1000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873586"/>
            <a:ext cx="3312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акция «В День Победы к ветерану»</a:t>
            </a:r>
            <a:endParaRPr lang="ru-RU" sz="1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 rot="690532">
            <a:off x="4667391" y="3675093"/>
            <a:ext cx="4032448" cy="2693226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</a:schemeClr>
            </a:glow>
            <a:softEdge rad="63500"/>
          </a:effectLst>
        </p:spPr>
      </p:pic>
      <p:sp>
        <p:nvSpPr>
          <p:cNvPr id="9" name="Прямоугольник 8"/>
          <p:cNvSpPr/>
          <p:nvPr/>
        </p:nvSpPr>
        <p:spPr>
          <a:xfrm rot="758485">
            <a:off x="4924844" y="3684784"/>
            <a:ext cx="34342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70C0"/>
                </a:solidFill>
                <a:latin typeface="Times New Roman"/>
                <a:ea typeface="Calibri"/>
              </a:rPr>
              <a:t>Праздничный концерт посвященный «Дню России»</a:t>
            </a:r>
            <a:endParaRPr lang="ru-RU" sz="1000" dirty="0">
              <a:solidFill>
                <a:srgbClr val="0070C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7962">
            <a:off x="73822" y="4029332"/>
            <a:ext cx="3534092" cy="111831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lumMod val="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1074">
            <a:off x="296648" y="3805163"/>
            <a:ext cx="3791943" cy="253350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lumMod val="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0619956">
            <a:off x="-2022" y="3892028"/>
            <a:ext cx="37675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к дню солидарности в борьбе с терроризмом</a:t>
            </a:r>
            <a:endParaRPr lang="ru-RU" sz="1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45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:wipe/>
      </p:transition>
    </mc:Choice>
    <mc:Fallback xmlns=""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2112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1400" dirty="0" smtClean="0"/>
              <a:t>Культурно-просветительские мероприятия</a:t>
            </a:r>
            <a:endParaRPr lang="ru-RU" sz="1400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184597" y="3789040"/>
            <a:ext cx="4338364" cy="2750368"/>
          </a:xfrm>
          <a:prstGeom prst="rect">
            <a:avLst/>
          </a:prstGeom>
          <a:effectLst>
            <a:glow rad="139700">
              <a:srgbClr val="00B050">
                <a:alpha val="40000"/>
              </a:srgbClr>
            </a:glow>
            <a:softEdge rad="63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97970" y="351153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Митинг, посвященный Дню памяти и скорби 22 июня. Вахта памяти</a:t>
            </a:r>
            <a:endParaRPr lang="ru-RU" sz="1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93502" y="52545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Праздничный концерт « Звенит победой май цветущий»</a:t>
            </a:r>
            <a:endParaRPr lang="ru-RU" sz="1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664" y="4157979"/>
            <a:ext cx="4012829" cy="248545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7773"/>
            <a:ext cx="3835586" cy="244122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138" y="846225"/>
            <a:ext cx="4123142" cy="2776453"/>
          </a:xfrm>
          <a:prstGeom prst="rect">
            <a:avLst/>
          </a:prstGeom>
          <a:noFill/>
          <a:ln>
            <a:noFill/>
          </a:ln>
          <a:effectLst>
            <a:glow rad="139700">
              <a:srgbClr val="00B050">
                <a:alpha val="40000"/>
              </a:srgb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0466" y="52283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Митинги, возложение венков и цветов к памятникам и захоронению, погибших в Великой Отечественной войне.</a:t>
            </a:r>
            <a:endParaRPr lang="ru-RU" sz="1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04048" y="374396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Бессмертный полк</a:t>
            </a:r>
            <a:endParaRPr lang="ru-RU" sz="1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37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:wipe/>
      </p:transition>
    </mc:Choice>
    <mc:Fallback xmlns=""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1400" dirty="0" smtClean="0"/>
              <a:t>Цель культурно-просветительской работы  -   привить молодёжи чувства </a:t>
            </a:r>
            <a:br>
              <a:rPr lang="ru-RU" sz="1400" dirty="0" smtClean="0"/>
            </a:br>
            <a:r>
              <a:rPr lang="ru-RU" sz="1400" dirty="0" smtClean="0"/>
              <a:t>общероссийской гражданственности и сопричастности каждого россиянина </a:t>
            </a:r>
            <a:br>
              <a:rPr lang="ru-RU" sz="1400" dirty="0" smtClean="0"/>
            </a:br>
            <a:r>
              <a:rPr lang="ru-RU" sz="1400" dirty="0" smtClean="0"/>
              <a:t>к  своей стране, историям, традициям</a:t>
            </a:r>
            <a:endParaRPr lang="ru-RU" sz="1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986" y="4012179"/>
            <a:ext cx="3850576" cy="2872571"/>
          </a:xfrm>
          <a:prstGeom prst="rect">
            <a:avLst/>
          </a:prstGeom>
          <a:noFill/>
          <a:ln w="31750">
            <a:solidFill>
              <a:srgbClr val="0070C0"/>
            </a:solidFill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2080" y="1094546"/>
            <a:ext cx="3697585" cy="2925936"/>
          </a:xfrm>
          <a:prstGeom prst="rect">
            <a:avLst/>
          </a:prstGeom>
          <a:ln w="31750">
            <a:noFill/>
          </a:ln>
          <a:effectLst>
            <a:glow rad="139700">
              <a:schemeClr val="accent2">
                <a:lumMod val="75000"/>
                <a:alpha val="40000"/>
              </a:schemeClr>
            </a:glow>
            <a:softEdge rad="63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179711" y="848325"/>
            <a:ext cx="19864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боевой славы и истории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15816" y="3663204"/>
            <a:ext cx="37994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Патриотическая работа в общеобразовательных учреждениях</a:t>
            </a:r>
            <a:endParaRPr lang="ru-RU" sz="1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971435"/>
            <a:ext cx="2736304" cy="4003833"/>
          </a:xfrm>
          <a:prstGeom prst="rect">
            <a:avLst/>
          </a:prstGeom>
          <a:ln w="31750">
            <a:noFill/>
          </a:ln>
          <a:effectLst>
            <a:glow rad="139700">
              <a:srgbClr val="92D050">
                <a:alpha val="40000"/>
              </a:srgbClr>
            </a:glow>
            <a:softEdge rad="63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72521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Музей-усадьба п. </a:t>
            </a:r>
            <a:r>
              <a:rPr lang="ru-RU" sz="1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Щапово</a:t>
            </a:r>
            <a:r>
              <a:rPr lang="ru-RU" sz="1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выставка "В дружной семье народов СССР»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267" y="1484784"/>
            <a:ext cx="1816793" cy="182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15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:wipe/>
      </p:transition>
    </mc:Choice>
    <mc:Fallback xmlns=""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71992" cy="665272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1400" dirty="0" smtClean="0"/>
              <a:t>Основным направлением  развития воспитания молодежи – является создание системы </a:t>
            </a:r>
            <a:br>
              <a:rPr lang="ru-RU" sz="1400" dirty="0" smtClean="0"/>
            </a:br>
            <a:r>
              <a:rPr lang="ru-RU" sz="1400" dirty="0" smtClean="0"/>
              <a:t>детско-юношеских организаций и движений.</a:t>
            </a:r>
            <a:endParaRPr lang="ru-RU" sz="1400" dirty="0"/>
          </a:p>
        </p:txBody>
      </p:sp>
      <p:pic>
        <p:nvPicPr>
          <p:cNvPr id="4" name="Объект 3" descr="F:\WhatsApp\Media\WhatsApp Images\IMG-20180226-WA000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888432" cy="2904926"/>
          </a:xfrm>
          <a:prstGeom prst="rect">
            <a:avLst/>
          </a:prstGeom>
          <a:noFill/>
          <a:ln>
            <a:noFill/>
          </a:ln>
          <a:effectLst>
            <a:glow rad="139700">
              <a:srgbClr val="0070C0">
                <a:alpha val="40000"/>
              </a:srgbClr>
            </a:glow>
            <a:softEdge rad="63500"/>
          </a:effectLst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0" y="1083450"/>
            <a:ext cx="3884662" cy="2906638"/>
          </a:xfrm>
          <a:prstGeom prst="rect">
            <a:avLst/>
          </a:prstGeom>
          <a:effectLst>
            <a:glow rad="139700">
              <a:srgbClr val="0070C0">
                <a:alpha val="40000"/>
              </a:srgbClr>
            </a:glow>
            <a:softEdge rad="63500"/>
          </a:effectLst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3563888" y="3789040"/>
            <a:ext cx="4517107" cy="2965142"/>
          </a:xfrm>
          <a:prstGeom prst="rect">
            <a:avLst/>
          </a:prstGeom>
          <a:effectLst>
            <a:glow rad="139700">
              <a:srgbClr val="0070C0">
                <a:alpha val="40000"/>
              </a:srgbClr>
            </a:glow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716016" y="714358"/>
            <a:ext cx="4355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Окружном турнире по футболу, посвященному Дню Победы в  Великой Отечественной войне 1941-1945 гг.»</a:t>
            </a:r>
            <a:endParaRPr lang="ru-RU" sz="1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85582"/>
            <a:ext cx="4572000" cy="4462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Турнир по футболу на снегу среди команд поселения Щаповское, посвященный Дню защитника Отечества.</a:t>
            </a:r>
            <a:endParaRPr lang="ru-RU" sz="1000" dirty="0">
              <a:solidFill>
                <a:srgbClr val="0070C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4293096"/>
            <a:ext cx="32403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открытых окружных соревнованиях </a:t>
            </a:r>
            <a:endParaRPr lang="ru-RU" sz="1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лыжным гонкам, посвященным </a:t>
            </a:r>
            <a:endParaRPr lang="ru-RU" sz="1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Дню </a:t>
            </a:r>
            <a:r>
              <a:rPr lang="ru-RU" sz="1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защитника Отечества «Гонка </a:t>
            </a:r>
            <a:r>
              <a:rPr lang="ru-RU" sz="1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Славы»</a:t>
            </a:r>
            <a:endParaRPr lang="ru-RU" sz="1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95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:wipe/>
      </p:transition>
    </mc:Choice>
    <mc:Fallback xmlns=""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1400" dirty="0" smtClean="0"/>
              <a:t>Практика противодействия терроризму в Российской федерации свидетельствует о том, что эффективно противостоять террористической угрозе можно лишь посредством комплексного использования профилактических </a:t>
            </a:r>
            <a:br>
              <a:rPr lang="ru-RU" sz="1400" dirty="0" smtClean="0"/>
            </a:br>
            <a:r>
              <a:rPr lang="ru-RU" sz="1400" dirty="0" smtClean="0"/>
              <a:t>и силовых мер.</a:t>
            </a:r>
            <a:endParaRPr lang="ru-RU" sz="1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41518"/>
            <a:ext cx="5205150" cy="3744416"/>
          </a:xfrm>
          <a:prstGeom prst="rect">
            <a:avLst/>
          </a:prstGeom>
          <a:noFill/>
          <a:ln>
            <a:noFill/>
          </a:ln>
          <a:effectLst>
            <a:glow rad="228600">
              <a:srgbClr val="00B0F0">
                <a:alpha val="40000"/>
              </a:srgb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7000">
            <a:off x="4759137" y="824731"/>
            <a:ext cx="2625552" cy="1929720"/>
          </a:xfrm>
          <a:prstGeom prst="rect">
            <a:avLst/>
          </a:prstGeom>
          <a:noFill/>
          <a:ln w="317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0485">
            <a:off x="6226795" y="1894810"/>
            <a:ext cx="2956245" cy="2389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3481">
            <a:off x="2554294" y="4927100"/>
            <a:ext cx="2409196" cy="1358151"/>
          </a:xfrm>
          <a:prstGeom prst="rect">
            <a:avLst/>
          </a:prstGeom>
          <a:noFill/>
          <a:ln w="317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088">
            <a:off x="4975690" y="3646764"/>
            <a:ext cx="1832757" cy="1784989"/>
          </a:xfrm>
          <a:prstGeom prst="rect">
            <a:avLst/>
          </a:prstGeom>
          <a:noFill/>
          <a:ln w="317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2271">
            <a:off x="6853983" y="4040416"/>
            <a:ext cx="1986299" cy="1368004"/>
          </a:xfrm>
          <a:prstGeom prst="rect">
            <a:avLst/>
          </a:prstGeom>
          <a:noFill/>
          <a:ln w="317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3993">
            <a:off x="6382970" y="5235789"/>
            <a:ext cx="1474046" cy="1430861"/>
          </a:xfrm>
          <a:prstGeom prst="rect">
            <a:avLst/>
          </a:prstGeom>
          <a:noFill/>
          <a:ln w="317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8441">
            <a:off x="604303" y="4945779"/>
            <a:ext cx="1641067" cy="119954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9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0">
        <p:wipe/>
      </p:transition>
    </mc:Choice>
    <mc:Fallback xmlns="">
      <p:transition spd="slow" advClick="0" advTm="2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375</TotalTime>
  <Words>379</Words>
  <Application>Microsoft Office PowerPoint</Application>
  <PresentationFormat>Экран (4:3)</PresentationFormat>
  <Paragraphs>43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Углы</vt:lpstr>
      <vt:lpstr>Презентация PowerPoint</vt:lpstr>
      <vt:lpstr>Цель общей профилактики противодействия идеологии терроризма- снижение уровня протеста и актуализация у населения в качестве доминирующей компоненты общегражданской идентичности, патриотического мышления</vt:lpstr>
      <vt:lpstr>Информационные мероприятия. Культурно-Воспитательный аспект.</vt:lpstr>
      <vt:lpstr>Целевая профилактическая работа Цель общей профилактики- снижение уровня протеста и актуализация у населения в качестве доминирующей компоненты общегражданской идентичности, патриотического мышления</vt:lpstr>
      <vt:lpstr>Культурно-просветительские мероприятия</vt:lpstr>
      <vt:lpstr>Цель культурно-просветительской работы  -   привить молодёжи чувства  общероссийской гражданственности и сопричастности каждого россиянина  к  своей стране, историям, традициям</vt:lpstr>
      <vt:lpstr>Основным направлением  развития воспитания молодежи – является создание системы  детско-юношеских организаций и движений.</vt:lpstr>
      <vt:lpstr>Практика противодействия терроризму в Российской федерации свидетельствует о том, что эффективно противостоять террористической угрозе можно лишь посредством комплексного использования профилактических  и силовых мер.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Андреева Екатерина</dc:creator>
  <cp:lastModifiedBy>Андреева Екатерина</cp:lastModifiedBy>
  <cp:revision>32</cp:revision>
  <dcterms:created xsi:type="dcterms:W3CDTF">2019-04-02T12:36:21Z</dcterms:created>
  <dcterms:modified xsi:type="dcterms:W3CDTF">2020-06-22T08:39:41Z</dcterms:modified>
</cp:coreProperties>
</file>