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4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0F2F743D-DC6B-478A-94E1-0B3212B88677}" type="datetime1">
              <a:rPr lang="ru-RU" smtClean="0">
                <a:solidFill>
                  <a:prstClr val="white">
                    <a:shade val="50000"/>
                  </a:prstClr>
                </a:solidFill>
              </a:rPr>
              <a:pPr/>
              <a:t>16.03.2020</a:t>
            </a:fld>
            <a:endParaRPr lang="ru-RU">
              <a:solidFill>
                <a:prstClr val="white">
                  <a:shade val="50000"/>
                </a:prstClr>
              </a:solidFill>
            </a:endParaRPr>
          </a:p>
        </p:txBody>
      </p:sp>
      <p:sp>
        <p:nvSpPr>
          <p:cNvPr id="17" name="Нижний колонтитул 16"/>
          <p:cNvSpPr>
            <a:spLocks noGrp="1"/>
          </p:cNvSpPr>
          <p:nvPr>
            <p:ph type="ftr" sz="quarter" idx="11"/>
          </p:nvPr>
        </p:nvSpPr>
        <p:spPr/>
        <p:txBody>
          <a:bodyPr/>
          <a:lstStyle/>
          <a:p>
            <a:endParaRPr lang="ru-RU">
              <a:solidFill>
                <a:prstClr val="white">
                  <a:shade val="50000"/>
                </a:prstClr>
              </a:solidFill>
            </a:endParaRPr>
          </a:p>
        </p:txBody>
      </p:sp>
      <p:sp>
        <p:nvSpPr>
          <p:cNvPr id="29" name="Номер слайда 28"/>
          <p:cNvSpPr>
            <a:spLocks noGrp="1"/>
          </p:cNvSpPr>
          <p:nvPr>
            <p:ph type="sldNum" sz="quarter" idx="12"/>
          </p:nvPr>
        </p:nvSpPr>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extLst>
      <p:ext uri="{BB962C8B-B14F-4D97-AF65-F5344CB8AC3E}">
        <p14:creationId xmlns:p14="http://schemas.microsoft.com/office/powerpoint/2010/main" val="274323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55C86A8-E4AA-4B19-9F74-C0F7D799E2F7}" type="datetime1">
              <a:rPr lang="ru-RU" smtClean="0">
                <a:solidFill>
                  <a:prstClr val="white">
                    <a:shade val="50000"/>
                  </a:prstClr>
                </a:solidFill>
              </a:rPr>
              <a:pPr/>
              <a:t>16.03.2020</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285039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13CCBD9-83DD-4EDA-B4FD-166528C89F85}" type="datetime1">
              <a:rPr lang="ru-RU" smtClean="0">
                <a:solidFill>
                  <a:prstClr val="white">
                    <a:shade val="50000"/>
                  </a:prstClr>
                </a:solidFill>
              </a:rPr>
              <a:pPr/>
              <a:t>16.03.2020</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570654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63FE20D-88C6-42B2-825A-0536F958EBFE}" type="datetime1">
              <a:rPr lang="ru-RU" smtClean="0">
                <a:solidFill>
                  <a:prstClr val="white">
                    <a:shade val="50000"/>
                  </a:prstClr>
                </a:solidFill>
              </a:rPr>
              <a:pPr/>
              <a:t>16.03.2020</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172189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F09DB6AB-8CB8-4B49-A580-C0B01BBF4FC0}" type="datetime1">
              <a:rPr lang="ru-RU" smtClean="0">
                <a:solidFill>
                  <a:prstClr val="white">
                    <a:shade val="50000"/>
                  </a:prstClr>
                </a:solidFill>
              </a:rPr>
              <a:pPr/>
              <a:t>16.03.2020</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a:xfrm>
            <a:off x="7924800" y="6416675"/>
            <a:ext cx="762000" cy="365125"/>
          </a:xfrm>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21620204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8F7C7972-0E0E-432C-B669-B2D60DFE2438}" type="datetime1">
              <a:rPr lang="ru-RU" smtClean="0">
                <a:solidFill>
                  <a:prstClr val="white">
                    <a:shade val="50000"/>
                  </a:prstClr>
                </a:solidFill>
              </a:rPr>
              <a:pPr/>
              <a:t>16.03.2020</a:t>
            </a:fld>
            <a:endParaRPr lang="ru-RU">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shade val="50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62996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62D7B66A-1495-4F76-992D-755CDC0386ED}" type="datetime1">
              <a:rPr lang="ru-RU" smtClean="0">
                <a:solidFill>
                  <a:prstClr val="white">
                    <a:shade val="50000"/>
                  </a:prstClr>
                </a:solidFill>
              </a:rPr>
              <a:pPr/>
              <a:t>16.03.2020</a:t>
            </a:fld>
            <a:endParaRPr lang="ru-RU">
              <a:solidFill>
                <a:prstClr val="white">
                  <a:shade val="50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shade val="50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307073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EE835FDA-7E70-4F7B-90AE-7AF925C76525}" type="datetime1">
              <a:rPr lang="ru-RU" smtClean="0">
                <a:solidFill>
                  <a:prstClr val="white">
                    <a:shade val="50000"/>
                  </a:prstClr>
                </a:solidFill>
              </a:rPr>
              <a:pPr/>
              <a:t>16.03.2020</a:t>
            </a:fld>
            <a:endParaRPr lang="ru-RU">
              <a:solidFill>
                <a:prstClr val="white">
                  <a:shade val="50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shade val="50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3524891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49EC51-9D5D-4537-9B49-8399CA6AA212}" type="datetime1">
              <a:rPr lang="ru-RU" smtClean="0">
                <a:solidFill>
                  <a:prstClr val="white">
                    <a:shade val="50000"/>
                  </a:prstClr>
                </a:solidFill>
              </a:rPr>
              <a:pPr/>
              <a:t>16.03.2020</a:t>
            </a:fld>
            <a:endParaRPr lang="ru-RU">
              <a:solidFill>
                <a:prstClr val="white">
                  <a:shade val="50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shade val="50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3988431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DBD0AA00-2826-48A1-A84F-23DE757883F9}" type="datetime1">
              <a:rPr lang="ru-RU" smtClean="0">
                <a:solidFill>
                  <a:prstClr val="white">
                    <a:shade val="50000"/>
                  </a:prstClr>
                </a:solidFill>
              </a:rPr>
              <a:pPr/>
              <a:t>16.03.2020</a:t>
            </a:fld>
            <a:endParaRPr lang="ru-RU">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shade val="50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388615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95542575-C9FD-4712-97B5-C6E458E1E9DB}" type="datetime1">
              <a:rPr lang="ru-RU" smtClean="0">
                <a:solidFill>
                  <a:prstClr val="white">
                    <a:shade val="50000"/>
                  </a:prstClr>
                </a:solidFill>
              </a:rPr>
              <a:pPr/>
              <a:t>16.03.2020</a:t>
            </a:fld>
            <a:endParaRPr lang="ru-RU">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shade val="50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422897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BEBA8EAE-BF5A-486C-A8C5-ECC9F3942E4B}">
                <a14:imgProps xmlns:a14="http://schemas.microsoft.com/office/drawing/2010/main">
                  <a14:imgLayer r:embed="rId14">
                    <a14:imgEffect>
                      <a14:artisticLineDrawing trans="10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C0CC740E-6F8E-4BF1-ACD2-C468686E8ABE}" type="datetime1">
              <a:rPr lang="ru-RU" smtClean="0">
                <a:solidFill>
                  <a:prstClr val="white">
                    <a:shade val="50000"/>
                  </a:prstClr>
                </a:solidFill>
              </a:rPr>
              <a:pPr/>
              <a:t>16.03.2020</a:t>
            </a:fld>
            <a:endParaRPr lang="ru-RU">
              <a:solidFill>
                <a:prstClr val="white">
                  <a:shade val="50000"/>
                </a:prstClr>
              </a:solidFill>
            </a:endParaRPr>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solidFill>
                <a:prstClr val="white">
                  <a:shade val="50000"/>
                </a:prstClr>
              </a:solidFill>
            </a:endParaRPr>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9B0651-EE4F-4900-A07F-96A6BFA9D0F0}"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25255313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hyperlink" Target="https://yandex.ru/images/search?pos=4&amp;img_url=https://biografiaru.files.wordpress.com/2015/01/d0b3d180d0bed0bcd0b0d0b4d0b8d0bd-d0bd-d181.jpg&amp;text=%D0%B3%D1%80%D0%BE%D0%BC%D0%B0%D0%B4%D0%B8%D0%BD+%D0%BC%D0%B8%D1%85%D0%B0%D0%B8%D0%BB+%D1%81%D1%82%D0%B5%D0%BF%D0%B0%D0%BD%D0%BE%D0%B2%D0%B8%D1%87+%D0%B3%D0%B5%D0%BD%D0%B5%D1%80%D0%B0%D0%BB-%D0%BF%D0%BE%D0%BB%D0%BA%D0%BE%D0%B2%D0%BD%D0%B8%D0%BA&amp;rpt=simage&amp;lr=10725&amp;source=wiz" TargetMode="Externa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hyperlink" Target="http://militaryarticle.ru/images/185800.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410673"/>
            <a:ext cx="4883623" cy="4282776"/>
          </a:xfrm>
          <a:prstGeom prst="rect">
            <a:avLst/>
          </a:prstGeom>
        </p:spPr>
        <p:style>
          <a:lnRef idx="0">
            <a:schemeClr val="accent2"/>
          </a:lnRef>
          <a:fillRef idx="3">
            <a:schemeClr val="accent2"/>
          </a:fillRef>
          <a:effectRef idx="3">
            <a:schemeClr val="accent2"/>
          </a:effectRef>
          <a:fontRef idx="minor">
            <a:schemeClr val="lt1"/>
          </a:fontRef>
        </p:style>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7452" y="618961"/>
            <a:ext cx="2250460" cy="3000365"/>
          </a:xfrm>
          <a:prstGeom prst="rect">
            <a:avLst/>
          </a:prstGeom>
        </p:spPr>
        <p:style>
          <a:lnRef idx="0">
            <a:schemeClr val="accent2"/>
          </a:lnRef>
          <a:fillRef idx="3">
            <a:schemeClr val="accent2"/>
          </a:fillRef>
          <a:effectRef idx="3">
            <a:schemeClr val="accent2"/>
          </a:effectRef>
          <a:fontRef idx="minor">
            <a:schemeClr val="lt1"/>
          </a:fontRef>
        </p:style>
      </p:pic>
      <p:sp>
        <p:nvSpPr>
          <p:cNvPr id="4" name="TextBox 3"/>
          <p:cNvSpPr txBox="1"/>
          <p:nvPr/>
        </p:nvSpPr>
        <p:spPr>
          <a:xfrm>
            <a:off x="-205077" y="743960"/>
            <a:ext cx="6309426" cy="523220"/>
          </a:xfrm>
          <a:prstGeom prst="rect">
            <a:avLst/>
          </a:prstGeom>
          <a:noFill/>
        </p:spPr>
        <p:txBody>
          <a:bodyPr wrap="square" rtlCol="0">
            <a:spAutoFit/>
          </a:bodyPr>
          <a:lstStyle/>
          <a:p>
            <a:pPr algn="ctr"/>
            <a:r>
              <a:rPr lang="ru-RU" sz="1400" b="1" dirty="0">
                <a:solidFill>
                  <a:prstClr val="black"/>
                </a:solidFill>
              </a:rPr>
              <a:t>КАРТА - СХЕМА РАСПОЛОЖЕНИЯ ЗЕНИТНЫХ ПРОЖЕКТОРОВ </a:t>
            </a:r>
          </a:p>
          <a:p>
            <a:pPr algn="ctr"/>
            <a:r>
              <a:rPr lang="ru-RU" sz="1400" b="1" dirty="0">
                <a:solidFill>
                  <a:prstClr val="black"/>
                </a:solidFill>
              </a:rPr>
              <a:t>ПВО МОСКВЫ 1943 г.</a:t>
            </a:r>
            <a:endParaRPr lang="ru-RU" sz="1400" b="1" dirty="0">
              <a:solidFill>
                <a:prstClr val="black"/>
              </a:solidFill>
            </a:endParaRPr>
          </a:p>
        </p:txBody>
      </p:sp>
      <p:sp>
        <p:nvSpPr>
          <p:cNvPr id="5" name="Овал 4"/>
          <p:cNvSpPr/>
          <p:nvPr/>
        </p:nvSpPr>
        <p:spPr>
          <a:xfrm>
            <a:off x="5625631" y="4018851"/>
            <a:ext cx="478718" cy="439117"/>
          </a:xfrm>
          <a:prstGeom prst="ellipse">
            <a:avLst/>
          </a:prstGeom>
          <a:solidFill>
            <a:srgbClr val="0070C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 name="Овал 5"/>
          <p:cNvSpPr/>
          <p:nvPr/>
        </p:nvSpPr>
        <p:spPr>
          <a:xfrm>
            <a:off x="5625631" y="4830999"/>
            <a:ext cx="478718" cy="47020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Прямоугольник 6"/>
          <p:cNvSpPr/>
          <p:nvPr/>
        </p:nvSpPr>
        <p:spPr>
          <a:xfrm>
            <a:off x="6406097" y="3946021"/>
            <a:ext cx="2333075" cy="584775"/>
          </a:xfrm>
          <a:prstGeom prst="rect">
            <a:avLst/>
          </a:prstGeom>
        </p:spPr>
        <p:txBody>
          <a:bodyPr wrap="none">
            <a:spAutoFit/>
          </a:bodyPr>
          <a:lstStyle/>
          <a:p>
            <a:r>
              <a:rPr lang="ru-RU" sz="1600" b="1" dirty="0">
                <a:solidFill>
                  <a:prstClr val="black"/>
                </a:solidFill>
                <a:effectLst>
                  <a:outerShdw blurRad="38100" dist="38100" dir="2700000" algn="tl">
                    <a:srgbClr val="000000">
                      <a:alpha val="43137"/>
                    </a:srgbClr>
                  </a:outerShdw>
                </a:effectLst>
                <a:cs typeface="Times New Roman" panose="02020603050405020304" pitchFamily="18" charset="0"/>
              </a:rPr>
              <a:t>Позиции прожекторов-</a:t>
            </a:r>
          </a:p>
          <a:p>
            <a:r>
              <a:rPr lang="ru-RU" sz="1600" b="1" dirty="0">
                <a:solidFill>
                  <a:prstClr val="black"/>
                </a:solidFill>
                <a:effectLst>
                  <a:outerShdw blurRad="38100" dist="38100" dir="2700000" algn="tl">
                    <a:srgbClr val="000000">
                      <a:alpha val="43137"/>
                    </a:srgbClr>
                  </a:outerShdw>
                </a:effectLst>
                <a:cs typeface="Times New Roman" panose="02020603050405020304" pitchFamily="18" charset="0"/>
              </a:rPr>
              <a:t>искателей</a:t>
            </a:r>
            <a:endParaRPr lang="ru-RU" sz="1600" b="1" dirty="0">
              <a:solidFill>
                <a:prstClr val="black"/>
              </a:solidFill>
              <a:effectLst>
                <a:outerShdw blurRad="38100" dist="38100" dir="2700000" algn="tl">
                  <a:srgbClr val="000000">
                    <a:alpha val="43137"/>
                  </a:srgbClr>
                </a:outerShdw>
              </a:effectLst>
              <a:cs typeface="Times New Roman" panose="02020603050405020304" pitchFamily="18" charset="0"/>
            </a:endParaRPr>
          </a:p>
        </p:txBody>
      </p:sp>
      <p:sp>
        <p:nvSpPr>
          <p:cNvPr id="8" name="Прямоугольник 7"/>
          <p:cNvSpPr/>
          <p:nvPr/>
        </p:nvSpPr>
        <p:spPr>
          <a:xfrm>
            <a:off x="6410616" y="4760690"/>
            <a:ext cx="2333075" cy="584775"/>
          </a:xfrm>
          <a:prstGeom prst="rect">
            <a:avLst/>
          </a:prstGeom>
        </p:spPr>
        <p:txBody>
          <a:bodyPr wrap="none">
            <a:spAutoFit/>
          </a:bodyPr>
          <a:lstStyle/>
          <a:p>
            <a:r>
              <a:rPr lang="ru-RU" sz="1600" b="1" dirty="0">
                <a:solidFill>
                  <a:prstClr val="black"/>
                </a:solidFill>
                <a:effectLst>
                  <a:outerShdw blurRad="38100" dist="38100" dir="2700000" algn="tl">
                    <a:srgbClr val="000000">
                      <a:alpha val="43137"/>
                    </a:srgbClr>
                  </a:outerShdw>
                </a:effectLst>
                <a:cs typeface="Times New Roman" panose="02020603050405020304" pitchFamily="18" charset="0"/>
              </a:rPr>
              <a:t>Позиции прожекторов-</a:t>
            </a:r>
          </a:p>
          <a:p>
            <a:r>
              <a:rPr lang="ru-RU" sz="1600" b="1" dirty="0">
                <a:solidFill>
                  <a:prstClr val="black"/>
                </a:solidFill>
                <a:effectLst>
                  <a:outerShdw blurRad="38100" dist="38100" dir="2700000" algn="tl">
                    <a:srgbClr val="000000">
                      <a:alpha val="43137"/>
                    </a:srgbClr>
                  </a:outerShdw>
                </a:effectLst>
                <a:cs typeface="Times New Roman" panose="02020603050405020304" pitchFamily="18" charset="0"/>
              </a:rPr>
              <a:t>сопроводителей</a:t>
            </a:r>
            <a:endParaRPr lang="ru-RU" sz="1600" b="1" dirty="0">
              <a:solidFill>
                <a:prstClr val="black"/>
              </a:solidFill>
              <a:effectLst>
                <a:outerShdw blurRad="38100" dist="38100" dir="2700000" algn="tl">
                  <a:srgbClr val="000000">
                    <a:alpha val="43137"/>
                  </a:srgbClr>
                </a:outerShdw>
              </a:effectLst>
              <a:cs typeface="Times New Roman" panose="02020603050405020304" pitchFamily="18" charset="0"/>
            </a:endParaRPr>
          </a:p>
        </p:txBody>
      </p:sp>
      <p:sp>
        <p:nvSpPr>
          <p:cNvPr id="9" name="Прямоугольник 8"/>
          <p:cNvSpPr/>
          <p:nvPr/>
        </p:nvSpPr>
        <p:spPr>
          <a:xfrm>
            <a:off x="539552" y="83206"/>
            <a:ext cx="8280920" cy="400110"/>
          </a:xfrm>
          <a:prstGeom prst="rect">
            <a:avLst/>
          </a:prstGeom>
        </p:spPr>
        <p:txBody>
          <a:bodyPr wrap="square">
            <a:spAutoFit/>
          </a:bodyPr>
          <a:lstStyle/>
          <a:p>
            <a:pPr algn="ctr"/>
            <a:r>
              <a:rPr lang="ru-RU" sz="2000" b="1" i="1" dirty="0">
                <a:solidFill>
                  <a:prstClr val="black"/>
                </a:solidFill>
              </a:rPr>
              <a:t>Великая Отечественная война на территории Щаповского поселения</a:t>
            </a:r>
          </a:p>
        </p:txBody>
      </p:sp>
      <p:sp>
        <p:nvSpPr>
          <p:cNvPr id="10" name="TextBox 9"/>
          <p:cNvSpPr txBox="1"/>
          <p:nvPr/>
        </p:nvSpPr>
        <p:spPr>
          <a:xfrm>
            <a:off x="323528" y="5836942"/>
            <a:ext cx="8712968" cy="923330"/>
          </a:xfrm>
          <a:prstGeom prst="rect">
            <a:avLst/>
          </a:prstGeom>
          <a:noFill/>
        </p:spPr>
        <p:txBody>
          <a:bodyPr wrap="square" rtlCol="0">
            <a:spAutoFit/>
          </a:bodyPr>
          <a:lstStyle/>
          <a:p>
            <a:r>
              <a:rPr lang="ru-RU" b="1" i="1" dirty="0">
                <a:solidFill>
                  <a:prstClr val="black"/>
                </a:solidFill>
              </a:rPr>
              <a:t>        Территория современного </a:t>
            </a:r>
            <a:r>
              <a:rPr lang="ru-RU" b="1" i="1" dirty="0">
                <a:solidFill>
                  <a:prstClr val="black"/>
                </a:solidFill>
              </a:rPr>
              <a:t>Щ</a:t>
            </a:r>
            <a:r>
              <a:rPr lang="ru-RU" b="1" i="1" dirty="0">
                <a:solidFill>
                  <a:prstClr val="black"/>
                </a:solidFill>
              </a:rPr>
              <a:t>аповского поселения входила в 7-ое световое прожекторное поле, представленное на карте, и была местом дислокации 19 Зенитно-прожекторного полка</a:t>
            </a:r>
            <a:r>
              <a:rPr lang="ru-RU" b="1" i="1" dirty="0">
                <a:solidFill>
                  <a:prstClr val="black"/>
                </a:solidFill>
              </a:rPr>
              <a:t>.</a:t>
            </a:r>
          </a:p>
        </p:txBody>
      </p:sp>
      <p:sp>
        <p:nvSpPr>
          <p:cNvPr id="11" name="Номер слайда 10"/>
          <p:cNvSpPr>
            <a:spLocks noGrp="1"/>
          </p:cNvSpPr>
          <p:nvPr>
            <p:ph type="sldNum" sz="quarter" idx="12"/>
          </p:nvPr>
        </p:nvSpPr>
        <p:spPr/>
        <p:txBody>
          <a:bodyPr/>
          <a:lstStyle/>
          <a:p>
            <a:fld id="{B19B0651-EE4F-4900-A07F-96A6BFA9D0F0}" type="slidenum">
              <a:rPr lang="ru-RU" smtClean="0">
                <a:solidFill>
                  <a:prstClr val="white">
                    <a:shade val="50000"/>
                  </a:prstClr>
                </a:solidFill>
              </a:rPr>
              <a:pPr/>
              <a:t>1</a:t>
            </a:fld>
            <a:endParaRPr lang="ru-RU">
              <a:solidFill>
                <a:prstClr val="white">
                  <a:shade val="50000"/>
                </a:prstClr>
              </a:solidFill>
            </a:endParaRPr>
          </a:p>
        </p:txBody>
      </p:sp>
    </p:spTree>
    <p:extLst>
      <p:ext uri="{BB962C8B-B14F-4D97-AF65-F5344CB8AC3E}">
        <p14:creationId xmlns:p14="http://schemas.microsoft.com/office/powerpoint/2010/main" val="234857753"/>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ГРОМАДИН Михаил Степанович.">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1758140" cy="2664296"/>
          </a:xfrm>
          <a:prstGeom prst="rect">
            <a:avLst/>
          </a:prstGeom>
          <a:ln/>
        </p:spPr>
        <p:style>
          <a:lnRef idx="0">
            <a:schemeClr val="dk1"/>
          </a:lnRef>
          <a:fillRef idx="3">
            <a:schemeClr val="dk1"/>
          </a:fillRef>
          <a:effectRef idx="3">
            <a:schemeClr val="dk1"/>
          </a:effectRef>
          <a:fontRef idx="minor">
            <a:schemeClr val="lt1"/>
          </a:fontRef>
        </p:style>
      </p:pic>
      <p:sp>
        <p:nvSpPr>
          <p:cNvPr id="4" name="Rectangle 1"/>
          <p:cNvSpPr>
            <a:spLocks noChangeArrowheads="1"/>
          </p:cNvSpPr>
          <p:nvPr/>
        </p:nvSpPr>
        <p:spPr bwMode="auto">
          <a:xfrm>
            <a:off x="2005825" y="118165"/>
            <a:ext cx="59766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altLang="ru-RU" sz="1200" b="1" i="1" u="sng" dirty="0">
                <a:solidFill>
                  <a:prstClr val="black"/>
                </a:solidFill>
              </a:rPr>
              <a:t>Михаил Степанович Громадин (1899— 1962)</a:t>
            </a:r>
            <a:r>
              <a:rPr lang="ru-RU" altLang="ru-RU" sz="1200" b="1" i="1" dirty="0">
                <a:solidFill>
                  <a:prstClr val="black"/>
                </a:solidFill>
              </a:rPr>
              <a:t> — советский военачальник, </a:t>
            </a:r>
            <a:r>
              <a:rPr lang="ru-RU" altLang="ru-RU" sz="1200" b="1" i="1" dirty="0">
                <a:solidFill>
                  <a:prstClr val="black"/>
                </a:solidFill>
              </a:rPr>
              <a:t>генерал-полковник, создатель системы </a:t>
            </a:r>
            <a:r>
              <a:rPr lang="ru-RU" altLang="ru-RU" sz="1200" b="1" i="1" dirty="0">
                <a:solidFill>
                  <a:prstClr val="black"/>
                </a:solidFill>
              </a:rPr>
              <a:t>противовоздушной обороны. Командующий войсками ПВО страны с ноября 1941 г. по июнь 1943 г. и с апреля 1946 г . по май 1950г. Командующий «Салютом Победы» 1945 г. в Москве.  </a:t>
            </a:r>
          </a:p>
        </p:txBody>
      </p:sp>
      <p:pic>
        <p:nvPicPr>
          <p:cNvPr id="5" name="Рисунок 4" descr="Генерал-полковник М. С. Громадин">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644008" y="1146467"/>
            <a:ext cx="4302031" cy="3866709"/>
          </a:xfrm>
          <a:prstGeom prst="rect">
            <a:avLst/>
          </a:prstGeom>
          <a:ln/>
        </p:spPr>
        <p:style>
          <a:lnRef idx="0">
            <a:schemeClr val="dk1"/>
          </a:lnRef>
          <a:fillRef idx="3">
            <a:schemeClr val="dk1"/>
          </a:fillRef>
          <a:effectRef idx="3">
            <a:schemeClr val="dk1"/>
          </a:effectRef>
          <a:fontRef idx="minor">
            <a:schemeClr val="lt1"/>
          </a:fontRef>
        </p:style>
      </p:pic>
      <p:sp>
        <p:nvSpPr>
          <p:cNvPr id="6" name="Прямоугольник 5"/>
          <p:cNvSpPr/>
          <p:nvPr/>
        </p:nvSpPr>
        <p:spPr>
          <a:xfrm>
            <a:off x="2196263" y="1090465"/>
            <a:ext cx="2332509" cy="1690463"/>
          </a:xfrm>
          <a:prstGeom prst="rect">
            <a:avLst/>
          </a:prstGeom>
        </p:spPr>
        <p:txBody>
          <a:bodyPr wrap="square">
            <a:spAutoFit/>
          </a:bodyPr>
          <a:lstStyle/>
          <a:p>
            <a:pPr algn="ctr">
              <a:lnSpc>
                <a:spcPct val="107000"/>
              </a:lnSpc>
              <a:spcAft>
                <a:spcPts val="800"/>
              </a:spcAft>
            </a:pPr>
            <a:r>
              <a:rPr lang="ru-RU" sz="1400" b="1" i="1" dirty="0">
                <a:solidFill>
                  <a:prstClr val="black"/>
                </a:solidFill>
                <a:ea typeface="Times New Roman" panose="02020603050405020304" pitchFamily="18" charset="0"/>
                <a:cs typeface="Times New Roman" panose="02020603050405020304" pitchFamily="18" charset="0"/>
              </a:rPr>
              <a:t>В феврале 1941 года генерал-майор М. С. Громадин был назначен командующим Московской зоной ПВО</a:t>
            </a:r>
            <a:r>
              <a:rPr lang="ru-RU" sz="1400" b="1" i="1" dirty="0">
                <a:solidFill>
                  <a:prstClr val="black"/>
                </a:solidFill>
                <a:ea typeface="Times New Roman" panose="02020603050405020304" pitchFamily="18" charset="0"/>
                <a:cs typeface="Times New Roman" panose="02020603050405020304" pitchFamily="18" charset="0"/>
              </a:rPr>
              <a:t>. Он стал создателем  ПВО Москвы практически «с нуля».</a:t>
            </a:r>
            <a:endParaRPr lang="ru-RU" sz="1400" b="1" i="1" dirty="0">
              <a:solidFill>
                <a:prstClr val="black"/>
              </a:solidFill>
              <a:ea typeface="Calibri" panose="020F0502020204030204" pitchFamily="34" charset="0"/>
              <a:cs typeface="Times New Roman" panose="02020603050405020304" pitchFamily="18" charset="0"/>
            </a:endParaRPr>
          </a:p>
        </p:txBody>
      </p:sp>
      <p:sp>
        <p:nvSpPr>
          <p:cNvPr id="7" name="TextBox 6"/>
          <p:cNvSpPr txBox="1"/>
          <p:nvPr/>
        </p:nvSpPr>
        <p:spPr>
          <a:xfrm>
            <a:off x="251521" y="5120852"/>
            <a:ext cx="8694518" cy="1600438"/>
          </a:xfrm>
          <a:prstGeom prst="rect">
            <a:avLst/>
          </a:prstGeom>
          <a:noFill/>
        </p:spPr>
        <p:txBody>
          <a:bodyPr wrap="square" rtlCol="0">
            <a:spAutoFit/>
          </a:bodyPr>
          <a:lstStyle/>
          <a:p>
            <a:r>
              <a:rPr lang="ru-RU" sz="1200" b="1" i="1" dirty="0">
                <a:solidFill>
                  <a:prstClr val="black"/>
                </a:solidFill>
                <a:latin typeface="Arial"/>
              </a:rPr>
              <a:t>«…русским удалось создать весьма эффективную защиту против ночных бомбардировщиков противника, пытающихся совершить налёт на Москву. Имеющиеся данные дают основания полагать, что ночная ПВО русских особенно хороша. Может быть наша военная миссия, находящаяся сейчас в СССР, получит какие-нибудь сведения, которые могут оказаться полезными для организации обороны Лондона.» -</a:t>
            </a:r>
          </a:p>
          <a:p>
            <a:endParaRPr lang="ru-RU" sz="1400" b="1" i="1" dirty="0">
              <a:solidFill>
                <a:prstClr val="black"/>
              </a:solidFill>
            </a:endParaRPr>
          </a:p>
          <a:p>
            <a:r>
              <a:rPr lang="ru-RU" sz="1200" b="1" i="1" dirty="0">
                <a:solidFill>
                  <a:prstClr val="black"/>
                </a:solidFill>
              </a:rPr>
              <a:t>                                    английский авиационный обозреватель газеты «</a:t>
            </a:r>
            <a:r>
              <a:rPr lang="ru-RU" sz="1200" b="1" i="1" dirty="0" err="1">
                <a:solidFill>
                  <a:prstClr val="black"/>
                </a:solidFill>
              </a:rPr>
              <a:t>Дейли</a:t>
            </a:r>
            <a:r>
              <a:rPr lang="ru-RU" sz="1200" b="1" i="1" dirty="0">
                <a:solidFill>
                  <a:prstClr val="black"/>
                </a:solidFill>
              </a:rPr>
              <a:t> телеграф энд </a:t>
            </a:r>
            <a:r>
              <a:rPr lang="ru-RU" sz="1200" b="1" i="1" dirty="0" err="1">
                <a:solidFill>
                  <a:prstClr val="black"/>
                </a:solidFill>
              </a:rPr>
              <a:t>Морнинг</a:t>
            </a:r>
            <a:r>
              <a:rPr lang="ru-RU" sz="1200" b="1" i="1" dirty="0">
                <a:solidFill>
                  <a:prstClr val="black"/>
                </a:solidFill>
              </a:rPr>
              <a:t> Пост»,</a:t>
            </a:r>
          </a:p>
          <a:p>
            <a:r>
              <a:rPr lang="ru-RU" sz="1200" b="1" i="1" dirty="0">
                <a:solidFill>
                  <a:prstClr val="black"/>
                </a:solidFill>
              </a:rPr>
              <a:t> </a:t>
            </a:r>
            <a:r>
              <a:rPr lang="ru-RU" sz="1200" b="1" i="1" dirty="0">
                <a:solidFill>
                  <a:prstClr val="black"/>
                </a:solidFill>
              </a:rPr>
              <a:t>                                                                                                                                                       Лондон, 06.08.1941 г.  </a:t>
            </a:r>
            <a:endParaRPr lang="ru-RU" sz="1200" b="1" i="1" dirty="0">
              <a:solidFill>
                <a:prstClr val="black"/>
              </a:solidFill>
            </a:endParaRPr>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58903">
            <a:off x="987623" y="3029942"/>
            <a:ext cx="2569144" cy="1774315"/>
          </a:xfrm>
          <a:prstGeom prst="rect">
            <a:avLst/>
          </a:prstGeom>
        </p:spPr>
        <p:style>
          <a:lnRef idx="0">
            <a:schemeClr val="accent1"/>
          </a:lnRef>
          <a:fillRef idx="3">
            <a:schemeClr val="accent1"/>
          </a:fillRef>
          <a:effectRef idx="3">
            <a:schemeClr val="accent1"/>
          </a:effectRef>
          <a:fontRef idx="minor">
            <a:schemeClr val="lt1"/>
          </a:fontRef>
        </p:style>
      </p:pic>
      <p:pic>
        <p:nvPicPr>
          <p:cNvPr id="3075" name="Picture 3" descr="https://img-fotki.yandex.ru/get/4606/103548746.84/0_de5c7_fd274ba1_X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0662" y="81463"/>
            <a:ext cx="1010613" cy="148893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B19B0651-EE4F-4900-A07F-96A6BFA9D0F0}" type="slidenum">
              <a:rPr lang="ru-RU" smtClean="0">
                <a:solidFill>
                  <a:prstClr val="white">
                    <a:shade val="50000"/>
                  </a:prstClr>
                </a:solidFill>
              </a:rPr>
              <a:pPr/>
              <a:t>2</a:t>
            </a:fld>
            <a:endParaRPr lang="ru-RU">
              <a:solidFill>
                <a:prstClr val="white">
                  <a:shade val="50000"/>
                </a:prstClr>
              </a:solidFill>
            </a:endParaRPr>
          </a:p>
        </p:txBody>
      </p:sp>
    </p:spTree>
    <p:extLst>
      <p:ext uri="{BB962C8B-B14F-4D97-AF65-F5344CB8AC3E}">
        <p14:creationId xmlns:p14="http://schemas.microsoft.com/office/powerpoint/2010/main" val="2069733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9224" y="260648"/>
            <a:ext cx="7623947" cy="892552"/>
          </a:xfrm>
          <a:prstGeom prst="rect">
            <a:avLst/>
          </a:prstGeom>
        </p:spPr>
        <p:txBody>
          <a:bodyPr wrap="none">
            <a:spAutoFit/>
          </a:bodyPr>
          <a:lstStyle/>
          <a:p>
            <a:r>
              <a:rPr lang="ru-RU" b="1" i="1" dirty="0">
                <a:solidFill>
                  <a:prstClr val="black"/>
                </a:solidFill>
              </a:rPr>
              <a:t>Из истории </a:t>
            </a:r>
            <a:r>
              <a:rPr lang="ru-RU" b="1" i="1" dirty="0">
                <a:solidFill>
                  <a:prstClr val="black"/>
                </a:solidFill>
              </a:rPr>
              <a:t>создания Противовоздушной обороны в 1941-1945 г…</a:t>
            </a:r>
          </a:p>
          <a:p>
            <a:endParaRPr lang="ru-RU" b="1" i="1" dirty="0">
              <a:solidFill>
                <a:prstClr val="black"/>
              </a:solidFill>
            </a:endParaRPr>
          </a:p>
          <a:p>
            <a:r>
              <a:rPr lang="ru-RU" sz="1600" b="1" i="1" dirty="0">
                <a:solidFill>
                  <a:prstClr val="black"/>
                </a:solidFill>
              </a:rPr>
              <a:t>«… Слухачи - самая редкая военная профессия Великой Отечественной войны…»</a:t>
            </a:r>
            <a:endParaRPr lang="ru-RU" sz="1600" b="1" i="1" dirty="0">
              <a:solidFill>
                <a:prstClr val="black"/>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7027" y="4005064"/>
            <a:ext cx="2233243" cy="2534438"/>
          </a:xfrm>
          <a:prstGeom prst="rect">
            <a:avLst/>
          </a:prstGeom>
        </p:spPr>
        <p:style>
          <a:lnRef idx="0">
            <a:schemeClr val="accent2"/>
          </a:lnRef>
          <a:fillRef idx="3">
            <a:schemeClr val="accent2"/>
          </a:fillRef>
          <a:effectRef idx="3">
            <a:schemeClr val="accent2"/>
          </a:effectRef>
          <a:fontRef idx="minor">
            <a:schemeClr val="lt1"/>
          </a:fontRef>
        </p:style>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24" y="1297941"/>
            <a:ext cx="2936455" cy="2202341"/>
          </a:xfrm>
          <a:prstGeom prst="rect">
            <a:avLst/>
          </a:prstGeom>
        </p:spPr>
        <p:style>
          <a:lnRef idx="0">
            <a:schemeClr val="accent2"/>
          </a:lnRef>
          <a:fillRef idx="3">
            <a:schemeClr val="accent2"/>
          </a:fillRef>
          <a:effectRef idx="3">
            <a:schemeClr val="accent2"/>
          </a:effectRef>
          <a:fontRef idx="minor">
            <a:schemeClr val="lt1"/>
          </a:fontRef>
        </p:style>
      </p:pic>
      <p:sp>
        <p:nvSpPr>
          <p:cNvPr id="5" name="Прямоугольник 4"/>
          <p:cNvSpPr/>
          <p:nvPr/>
        </p:nvSpPr>
        <p:spPr>
          <a:xfrm>
            <a:off x="333763" y="3521912"/>
            <a:ext cx="1544525" cy="276999"/>
          </a:xfrm>
          <a:prstGeom prst="rect">
            <a:avLst/>
          </a:prstGeom>
        </p:spPr>
        <p:txBody>
          <a:bodyPr wrap="none">
            <a:spAutoFit/>
          </a:bodyPr>
          <a:lstStyle/>
          <a:p>
            <a:r>
              <a:rPr lang="ru-RU" sz="1200" b="1" i="1" dirty="0">
                <a:solidFill>
                  <a:prstClr val="black"/>
                </a:solidFill>
                <a:ea typeface="Times New Roman" panose="02020603050405020304" pitchFamily="18" charset="0"/>
                <a:cs typeface="Times New Roman" panose="02020603050405020304" pitchFamily="18" charset="0"/>
              </a:rPr>
              <a:t>Слухачи за работой</a:t>
            </a:r>
            <a:endParaRPr lang="ru-RU" sz="1200" dirty="0">
              <a:solidFill>
                <a:prstClr val="white"/>
              </a:solidFill>
            </a:endParaRPr>
          </a:p>
        </p:txBody>
      </p:sp>
      <p:sp>
        <p:nvSpPr>
          <p:cNvPr id="6" name="Прямоугольник 5"/>
          <p:cNvSpPr/>
          <p:nvPr/>
        </p:nvSpPr>
        <p:spPr>
          <a:xfrm>
            <a:off x="6891385" y="6544215"/>
            <a:ext cx="1544525" cy="276999"/>
          </a:xfrm>
          <a:prstGeom prst="rect">
            <a:avLst/>
          </a:prstGeom>
        </p:spPr>
        <p:txBody>
          <a:bodyPr wrap="none">
            <a:spAutoFit/>
          </a:bodyPr>
          <a:lstStyle/>
          <a:p>
            <a:r>
              <a:rPr lang="ru-RU" sz="1200" b="1" i="1" dirty="0">
                <a:solidFill>
                  <a:prstClr val="black"/>
                </a:solidFill>
                <a:ea typeface="Times New Roman" panose="02020603050405020304" pitchFamily="18" charset="0"/>
                <a:cs typeface="Times New Roman" panose="02020603050405020304" pitchFamily="18" charset="0"/>
              </a:rPr>
              <a:t>Слухачи за работой</a:t>
            </a:r>
            <a:endParaRPr lang="ru-RU" sz="1200" dirty="0">
              <a:solidFill>
                <a:prstClr val="white"/>
              </a:solidFill>
            </a:endParaRPr>
          </a:p>
        </p:txBody>
      </p:sp>
      <p:sp>
        <p:nvSpPr>
          <p:cNvPr id="7" name="Прямоугольник 6"/>
          <p:cNvSpPr/>
          <p:nvPr/>
        </p:nvSpPr>
        <p:spPr>
          <a:xfrm>
            <a:off x="3276851" y="1262135"/>
            <a:ext cx="5472608" cy="3231654"/>
          </a:xfrm>
          <a:prstGeom prst="rect">
            <a:avLst/>
          </a:prstGeom>
        </p:spPr>
        <p:txBody>
          <a:bodyPr wrap="square">
            <a:spAutoFit/>
          </a:bodyPr>
          <a:lstStyle/>
          <a:p>
            <a:r>
              <a:rPr lang="ru-RU" sz="1200" b="1" i="1" dirty="0">
                <a:solidFill>
                  <a:srgbClr val="7E6BC9">
                    <a:lumMod val="50000"/>
                  </a:srgbClr>
                </a:solidFill>
                <a:ea typeface="Calibri" panose="020F0502020204030204" pitchFamily="34" charset="0"/>
                <a:cs typeface="Times New Roman" panose="02020603050405020304" pitchFamily="18" charset="0"/>
              </a:rPr>
              <a:t>     Целью их острейшего слуха были вражеские самолеты. Это сейчас просто. Радар видит все вокруг на сотни километров, а умные ракеты сами находят противника. Во время Великой Отечественной войны днем полагались на зрение, а ночью, когда в основном и были налеты, на слух.</a:t>
            </a:r>
            <a:br>
              <a:rPr lang="ru-RU" sz="1200" b="1" i="1" dirty="0">
                <a:solidFill>
                  <a:srgbClr val="7E6BC9">
                    <a:lumMod val="50000"/>
                  </a:srgbClr>
                </a:solidFill>
                <a:ea typeface="Calibri" panose="020F0502020204030204" pitchFamily="34" charset="0"/>
                <a:cs typeface="Times New Roman" panose="02020603050405020304" pitchFamily="18" charset="0"/>
              </a:rPr>
            </a:br>
            <a:r>
              <a:rPr lang="ru-RU" sz="1200" b="1" i="1" dirty="0">
                <a:solidFill>
                  <a:srgbClr val="7E6BC9">
                    <a:lumMod val="50000"/>
                  </a:srgbClr>
                </a:solidFill>
                <a:ea typeface="Calibri" panose="020F0502020204030204" pitchFamily="34" charset="0"/>
                <a:cs typeface="Times New Roman" panose="02020603050405020304" pitchFamily="18" charset="0"/>
              </a:rPr>
              <a:t>Слухачи вращали многотонную установку и по горизонтали, и по вертикали, добиваясь, чтобы в ушах слышался звук одинаковой силы. Это означало - рупоры наведены точно на самолет. Затем через специальное устройство, учитывающее всякие помехи маленькую скорость звука, ветер, разные свойства воздуха зимой и летом - данные слухачей поступали на прожектор.</a:t>
            </a:r>
          </a:p>
          <a:p>
            <a:r>
              <a:rPr lang="ru-RU" sz="1200" b="1" i="1" dirty="0">
                <a:solidFill>
                  <a:srgbClr val="7E6BC9">
                    <a:lumMod val="50000"/>
                  </a:srgbClr>
                </a:solidFill>
              </a:rPr>
              <a:t>       Само </a:t>
            </a:r>
            <a:r>
              <a:rPr lang="ru-RU" sz="1200" b="1" i="1" dirty="0">
                <a:solidFill>
                  <a:srgbClr val="7E6BC9">
                    <a:lumMod val="50000"/>
                  </a:srgbClr>
                </a:solidFill>
              </a:rPr>
              <a:t>собой, нужны были люди с очень острым, лучше даже музыкальным слухом.</a:t>
            </a:r>
            <a:br>
              <a:rPr lang="ru-RU" sz="1200" b="1" i="1" dirty="0">
                <a:solidFill>
                  <a:srgbClr val="7E6BC9">
                    <a:lumMod val="50000"/>
                  </a:srgbClr>
                </a:solidFill>
              </a:rPr>
            </a:br>
            <a:r>
              <a:rPr lang="ru-RU" sz="1200" b="1" i="1" dirty="0">
                <a:solidFill>
                  <a:srgbClr val="7E6BC9">
                    <a:lumMod val="50000"/>
                  </a:srgbClr>
                </a:solidFill>
              </a:rPr>
              <a:t>	</a:t>
            </a:r>
          </a:p>
          <a:p>
            <a:r>
              <a:rPr lang="ru-RU" sz="1200" b="1" i="1" dirty="0">
                <a:solidFill>
                  <a:srgbClr val="7E6BC9">
                    <a:lumMod val="50000"/>
                  </a:srgbClr>
                </a:solidFill>
              </a:rPr>
              <a:t>	</a:t>
            </a:r>
            <a:r>
              <a:rPr lang="ru-RU" sz="1200" b="1" i="1" dirty="0">
                <a:solidFill>
                  <a:srgbClr val="7E6BC9">
                    <a:lumMod val="50000"/>
                  </a:srgbClr>
                </a:solidFill>
              </a:rPr>
              <a:t>"</a:t>
            </a:r>
            <a:r>
              <a:rPr lang="ru-RU" sz="1200" b="1" i="1" dirty="0">
                <a:solidFill>
                  <a:srgbClr val="7E6BC9">
                    <a:lumMod val="50000"/>
                  </a:srgbClr>
                </a:solidFill>
              </a:rPr>
              <a:t>Перед войной я закончила музыкальную школу, а мой </a:t>
            </a:r>
            <a:r>
              <a:rPr lang="ru-RU" sz="1200" b="1" i="1" dirty="0">
                <a:solidFill>
                  <a:srgbClr val="7E6BC9">
                    <a:lumMod val="50000"/>
                  </a:srgbClr>
                </a:solidFill>
              </a:rPr>
              <a:t>	напарник</a:t>
            </a:r>
            <a:r>
              <a:rPr lang="ru-RU" sz="1200" b="1" i="1" dirty="0">
                <a:solidFill>
                  <a:srgbClr val="7E6BC9">
                    <a:lumMod val="50000"/>
                  </a:srgbClr>
                </a:solidFill>
              </a:rPr>
              <a:t>, певучий такой, тоже с хорошим музыкальным </a:t>
            </a:r>
            <a:r>
              <a:rPr lang="ru-RU" sz="1200" b="1" i="1" dirty="0">
                <a:solidFill>
                  <a:srgbClr val="7E6BC9">
                    <a:lumMod val="50000"/>
                  </a:srgbClr>
                </a:solidFill>
              </a:rPr>
              <a:t>	слухом был". </a:t>
            </a:r>
          </a:p>
          <a:p>
            <a:r>
              <a:rPr lang="ru-RU" sz="1200" b="1" i="1" dirty="0">
                <a:solidFill>
                  <a:srgbClr val="7E6BC9">
                    <a:lumMod val="50000"/>
                  </a:srgbClr>
                </a:solidFill>
              </a:rPr>
              <a:t>	 </a:t>
            </a:r>
            <a:r>
              <a:rPr lang="ru-RU" sz="1200" b="1" i="1" dirty="0">
                <a:solidFill>
                  <a:srgbClr val="7E6BC9">
                    <a:lumMod val="50000"/>
                  </a:srgbClr>
                </a:solidFill>
              </a:rPr>
              <a:t>          Зоя </a:t>
            </a:r>
            <a:r>
              <a:rPr lang="ru-RU" sz="1200" b="1" i="1" dirty="0">
                <a:solidFill>
                  <a:srgbClr val="7E6BC9">
                    <a:lumMod val="50000"/>
                  </a:srgbClr>
                </a:solidFill>
              </a:rPr>
              <a:t>Петровская, </a:t>
            </a:r>
            <a:r>
              <a:rPr lang="ru-RU" sz="1200" b="1" i="1" dirty="0">
                <a:solidFill>
                  <a:srgbClr val="7E6BC9">
                    <a:lumMod val="50000"/>
                  </a:srgbClr>
                </a:solidFill>
              </a:rPr>
              <a:t>слухач </a:t>
            </a:r>
            <a:r>
              <a:rPr lang="ru-RU" sz="1200" b="1" i="1" dirty="0">
                <a:solidFill>
                  <a:srgbClr val="7E6BC9">
                    <a:lumMod val="50000"/>
                  </a:srgbClr>
                </a:solidFill>
              </a:rPr>
              <a:t/>
            </a:r>
            <a:br>
              <a:rPr lang="ru-RU" sz="1200" b="1" i="1" dirty="0">
                <a:solidFill>
                  <a:srgbClr val="7E6BC9">
                    <a:lumMod val="50000"/>
                  </a:srgbClr>
                </a:solidFill>
              </a:rPr>
            </a:br>
            <a:endParaRPr lang="ru-RU" sz="1200" b="1" i="1" dirty="0">
              <a:solidFill>
                <a:srgbClr val="7E6BC9">
                  <a:lumMod val="50000"/>
                </a:srgbClr>
              </a:solidFill>
              <a:cs typeface="Times New Roman" panose="02020603050405020304" pitchFamily="18" charset="0"/>
            </a:endParaRPr>
          </a:p>
        </p:txBody>
      </p:sp>
      <p:sp>
        <p:nvSpPr>
          <p:cNvPr id="8" name="Прямоугольник 7"/>
          <p:cNvSpPr/>
          <p:nvPr/>
        </p:nvSpPr>
        <p:spPr>
          <a:xfrm>
            <a:off x="190321" y="4293096"/>
            <a:ext cx="6173059" cy="2566344"/>
          </a:xfrm>
          <a:prstGeom prst="rect">
            <a:avLst/>
          </a:prstGeom>
        </p:spPr>
        <p:txBody>
          <a:bodyPr wrap="square">
            <a:spAutoFit/>
          </a:bodyPr>
          <a:lstStyle/>
          <a:p>
            <a:pPr>
              <a:lnSpc>
                <a:spcPct val="107000"/>
              </a:lnSpc>
              <a:spcAft>
                <a:spcPts val="800"/>
              </a:spcAft>
            </a:pPr>
            <a:r>
              <a:rPr lang="ru-RU" sz="1200" b="1" i="1" dirty="0">
                <a:solidFill>
                  <a:srgbClr val="000000"/>
                </a:solidFill>
                <a:ea typeface="Calibri" panose="020F0502020204030204" pitchFamily="34" charset="0"/>
                <a:cs typeface="Times New Roman" panose="02020603050405020304" pitchFamily="18" charset="0"/>
              </a:rPr>
              <a:t>       По </a:t>
            </a:r>
            <a:r>
              <a:rPr lang="ru-RU" sz="1200" b="1" i="1" dirty="0">
                <a:solidFill>
                  <a:srgbClr val="000000"/>
                </a:solidFill>
                <a:ea typeface="Calibri" panose="020F0502020204030204" pitchFamily="34" charset="0"/>
                <a:cs typeface="Times New Roman" panose="02020603050405020304" pitchFamily="18" charset="0"/>
              </a:rPr>
              <a:t>плану "Барбаросса" немецкие ВВС должны были сыграть главную роль в захвате столицы СССР. Враги совершили на город больше 130 налетов, в которых участвовало 10 тысяч самолетов. Но только 230 из них прорвались через противовоздушную оборону. Да и те не смогли прицельно сбросить бомбы. Мешали лучи прожекторов и дирижабли, вводили в заблуждение ложные цели и маскировка действительно важных объектов. Не пострадал ни один, даже средний, завод.</a:t>
            </a:r>
            <a:br>
              <a:rPr lang="ru-RU" sz="1200" b="1" i="1" dirty="0">
                <a:solidFill>
                  <a:srgbClr val="000000"/>
                </a:solidFill>
                <a:ea typeface="Calibri" panose="020F0502020204030204" pitchFamily="34" charset="0"/>
                <a:cs typeface="Times New Roman" panose="02020603050405020304" pitchFamily="18" charset="0"/>
              </a:rPr>
            </a:br>
            <a:r>
              <a:rPr lang="ru-RU" sz="1200" b="1" i="1" dirty="0">
                <a:solidFill>
                  <a:srgbClr val="000000"/>
                </a:solidFill>
                <a:ea typeface="Calibri" panose="020F0502020204030204" pitchFamily="34" charset="0"/>
                <a:cs typeface="Times New Roman" panose="02020603050405020304" pitchFamily="18" charset="0"/>
              </a:rPr>
              <a:t>В итоге, Гитлер, потеряв каждый пятый свой </a:t>
            </a:r>
            <a:r>
              <a:rPr lang="ru-RU" sz="1200" b="1" i="1" dirty="0">
                <a:solidFill>
                  <a:srgbClr val="000000"/>
                </a:solidFill>
                <a:ea typeface="Calibri" panose="020F0502020204030204" pitchFamily="34" charset="0"/>
                <a:cs typeface="Times New Roman" panose="02020603050405020304" pitchFamily="18" charset="0"/>
              </a:rPr>
              <a:t>самолет, </a:t>
            </a:r>
            <a:r>
              <a:rPr lang="ru-RU" sz="1200" b="1" i="1" dirty="0">
                <a:solidFill>
                  <a:srgbClr val="000000"/>
                </a:solidFill>
                <a:ea typeface="Calibri" panose="020F0502020204030204" pitchFamily="34" charset="0"/>
                <a:cs typeface="Times New Roman" panose="02020603050405020304" pitchFamily="18" charset="0"/>
              </a:rPr>
              <a:t>к весне 42-го прекратил бессмысленные налеты на Москву</a:t>
            </a:r>
            <a:r>
              <a:rPr lang="ru-RU" sz="1200" b="1" i="1" dirty="0">
                <a:solidFill>
                  <a:srgbClr val="000000"/>
                </a:solidFill>
                <a:ea typeface="Calibri" panose="020F0502020204030204" pitchFamily="34" charset="0"/>
                <a:cs typeface="Times New Roman" panose="02020603050405020304" pitchFamily="18" charset="0"/>
              </a:rPr>
              <a:t>.</a:t>
            </a:r>
          </a:p>
          <a:p>
            <a:pPr>
              <a:lnSpc>
                <a:spcPct val="107000"/>
              </a:lnSpc>
              <a:spcAft>
                <a:spcPts val="800"/>
              </a:spcAft>
            </a:pPr>
            <a:r>
              <a:rPr lang="ru-RU" sz="1200" b="1" i="1" dirty="0">
                <a:solidFill>
                  <a:prstClr val="black"/>
                </a:solidFill>
              </a:rPr>
              <a:t>     Военные </a:t>
            </a:r>
            <a:r>
              <a:rPr lang="ru-RU" sz="1200" b="1" i="1" dirty="0">
                <a:solidFill>
                  <a:prstClr val="black"/>
                </a:solidFill>
              </a:rPr>
              <a:t>эксперты признают, что звукоулавливатели были самым слабым местом в системе ПВО, но ничего лучше на тот момент не придумали. И в том, что фашисты не взяли Москву, есть </a:t>
            </a:r>
            <a:r>
              <a:rPr lang="ru-RU" sz="1200" b="1" i="1" dirty="0">
                <a:solidFill>
                  <a:prstClr val="black"/>
                </a:solidFill>
              </a:rPr>
              <a:t>большая заслуга </a:t>
            </a:r>
            <a:r>
              <a:rPr lang="ru-RU" sz="1200" b="1" i="1" dirty="0">
                <a:solidFill>
                  <a:prstClr val="black"/>
                </a:solidFill>
              </a:rPr>
              <a:t>слухачей.</a:t>
            </a:r>
            <a:br>
              <a:rPr lang="ru-RU" sz="1200" b="1" i="1" dirty="0">
                <a:solidFill>
                  <a:prstClr val="black"/>
                </a:solidFill>
              </a:rPr>
            </a:br>
            <a:endParaRPr lang="ru-RU" sz="1200" b="1" i="1" dirty="0">
              <a:solidFill>
                <a:prstClr val="black"/>
              </a:solidFill>
              <a:ea typeface="Calibri" panose="020F0502020204030204" pitchFamily="34" charset="0"/>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shade val="50000"/>
                  </a:prstClr>
                </a:solidFill>
              </a:rPr>
              <a:pPr/>
              <a:t>3</a:t>
            </a:fld>
            <a:endParaRPr lang="ru-RU">
              <a:solidFill>
                <a:prstClr val="white">
                  <a:shade val="50000"/>
                </a:prstClr>
              </a:solidFill>
            </a:endParaRPr>
          </a:p>
        </p:txBody>
      </p:sp>
    </p:spTree>
    <p:extLst>
      <p:ext uri="{BB962C8B-B14F-4D97-AF65-F5344CB8AC3E}">
        <p14:creationId xmlns:p14="http://schemas.microsoft.com/office/powerpoint/2010/main" val="1186738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60648"/>
            <a:ext cx="4536504" cy="6341259"/>
          </a:xfrm>
          <a:prstGeom prst="rect">
            <a:avLst/>
          </a:prstGeom>
        </p:spPr>
        <p:style>
          <a:lnRef idx="0">
            <a:schemeClr val="accent2"/>
          </a:lnRef>
          <a:fillRef idx="3">
            <a:schemeClr val="accent2"/>
          </a:fillRef>
          <a:effectRef idx="3">
            <a:schemeClr val="accent2"/>
          </a:effectRef>
          <a:fontRef idx="minor">
            <a:schemeClr val="lt1"/>
          </a:fontRef>
        </p:style>
      </p:pic>
      <p:pic>
        <p:nvPicPr>
          <p:cNvPr id="4" name="Рисунок 3"/>
          <p:cNvPicPr>
            <a:picLocks noChangeAspect="1"/>
          </p:cNvPicPr>
          <p:nvPr/>
        </p:nvPicPr>
        <p:blipFill>
          <a:blip r:embed="rId3"/>
          <a:stretch>
            <a:fillRect/>
          </a:stretch>
        </p:blipFill>
        <p:spPr>
          <a:xfrm>
            <a:off x="5487742" y="116632"/>
            <a:ext cx="2950110" cy="2664296"/>
          </a:xfrm>
          <a:prstGeom prst="rect">
            <a:avLst/>
          </a:prstGeom>
        </p:spPr>
        <p:style>
          <a:lnRef idx="0">
            <a:schemeClr val="accent2"/>
          </a:lnRef>
          <a:fillRef idx="3">
            <a:schemeClr val="accent2"/>
          </a:fillRef>
          <a:effectRef idx="3">
            <a:schemeClr val="accent2"/>
          </a:effectRef>
          <a:fontRef idx="minor">
            <a:schemeClr val="lt1"/>
          </a:fontRef>
        </p:style>
      </p:pic>
      <p:sp>
        <p:nvSpPr>
          <p:cNvPr id="3" name="Равнобедренный треугольник 2"/>
          <p:cNvSpPr/>
          <p:nvPr/>
        </p:nvSpPr>
        <p:spPr>
          <a:xfrm>
            <a:off x="3203848" y="3789040"/>
            <a:ext cx="288032" cy="36004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 name="Прямоугольник 5"/>
          <p:cNvSpPr/>
          <p:nvPr/>
        </p:nvSpPr>
        <p:spPr>
          <a:xfrm>
            <a:off x="4955802" y="2927265"/>
            <a:ext cx="4013989" cy="1723549"/>
          </a:xfrm>
          <a:prstGeom prst="rect">
            <a:avLst/>
          </a:prstGeom>
        </p:spPr>
        <p:txBody>
          <a:bodyPr wrap="square">
            <a:spAutoFit/>
          </a:bodyPr>
          <a:lstStyle/>
          <a:p>
            <a:pPr algn="ctr"/>
            <a:r>
              <a:rPr lang="ru-RU" b="1" i="1" dirty="0">
                <a:solidFill>
                  <a:prstClr val="black"/>
                </a:solidFill>
              </a:rPr>
              <a:t>Из фондов Щаповского музея</a:t>
            </a:r>
            <a:r>
              <a:rPr lang="ru-RU" b="1" i="1" dirty="0">
                <a:solidFill>
                  <a:prstClr val="black"/>
                </a:solidFill>
              </a:rPr>
              <a:t>:</a:t>
            </a:r>
          </a:p>
          <a:p>
            <a:pPr algn="ctr"/>
            <a:endParaRPr lang="ru-RU" b="1" i="1" dirty="0">
              <a:solidFill>
                <a:prstClr val="black"/>
              </a:solidFill>
            </a:endParaRPr>
          </a:p>
          <a:p>
            <a:pPr algn="ctr"/>
            <a:r>
              <a:rPr lang="ru-RU" sz="1400" b="1" i="1" dirty="0">
                <a:solidFill>
                  <a:prstClr val="black"/>
                </a:solidFill>
              </a:rPr>
              <a:t>Схема боевого порядка 4-ой роты 19 Зенитно-прожекторного полка. Командный пункт роты (РКП) располагается в посёлке Курилово на территории моторно-тракторной станции (обозначен красным треугольником).</a:t>
            </a:r>
            <a:endParaRPr lang="ru-RU" b="1" i="1" dirty="0">
              <a:solidFill>
                <a:prstClr val="black"/>
              </a:solidFill>
            </a:endParaRPr>
          </a:p>
        </p:txBody>
      </p:sp>
      <p:pic>
        <p:nvPicPr>
          <p:cNvPr id="7" name="Picture 2" descr="http://publekc.ru/g-k-jukov-i-ego-bitva-za-moskvu/1212917_html_m246c9868.jpg"/>
          <p:cNvPicPr>
            <a:picLocks noChangeAspect="1" noChangeArrowheads="1"/>
          </p:cNvPicPr>
          <p:nvPr/>
        </p:nvPicPr>
        <p:blipFill>
          <a:blip r:embed="rId4" cstate="print"/>
          <a:srcRect/>
          <a:stretch>
            <a:fillRect/>
          </a:stretch>
        </p:blipFill>
        <p:spPr bwMode="auto">
          <a:xfrm>
            <a:off x="4989417" y="4948997"/>
            <a:ext cx="1275433" cy="1834121"/>
          </a:xfrm>
          <a:prstGeom prst="rect">
            <a:avLst/>
          </a:prstGeom>
        </p:spPr>
        <p:style>
          <a:lnRef idx="0">
            <a:schemeClr val="accent2"/>
          </a:lnRef>
          <a:fillRef idx="3">
            <a:schemeClr val="accent2"/>
          </a:fillRef>
          <a:effectRef idx="3">
            <a:schemeClr val="accent2"/>
          </a:effectRef>
          <a:fontRef idx="minor">
            <a:schemeClr val="lt1"/>
          </a:fontRef>
        </p:style>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2338" y="4952229"/>
            <a:ext cx="1226388" cy="1842768"/>
          </a:xfrm>
          <a:prstGeom prst="rect">
            <a:avLst/>
          </a:prstGeom>
        </p:spPr>
        <p:style>
          <a:lnRef idx="0">
            <a:schemeClr val="accent2"/>
          </a:lnRef>
          <a:fillRef idx="3">
            <a:schemeClr val="accent2"/>
          </a:fillRef>
          <a:effectRef idx="3">
            <a:schemeClr val="accent2"/>
          </a:effectRef>
          <a:fontRef idx="minor">
            <a:schemeClr val="lt1"/>
          </a:fontRef>
        </p:style>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9269" y="4948997"/>
            <a:ext cx="1237879" cy="1845999"/>
          </a:xfrm>
          <a:prstGeom prst="rect">
            <a:avLst/>
          </a:prstGeom>
        </p:spPr>
        <p:style>
          <a:lnRef idx="0">
            <a:schemeClr val="accent2"/>
          </a:lnRef>
          <a:fillRef idx="3">
            <a:schemeClr val="accent2"/>
          </a:fillRef>
          <a:effectRef idx="3">
            <a:schemeClr val="accent2"/>
          </a:effectRef>
          <a:fontRef idx="minor">
            <a:schemeClr val="lt1"/>
          </a:fontRef>
        </p:style>
      </p:pic>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shade val="50000"/>
                  </a:prstClr>
                </a:solidFill>
              </a:rPr>
              <a:pPr/>
              <a:t>4</a:t>
            </a:fld>
            <a:endParaRPr lang="ru-RU">
              <a:solidFill>
                <a:prstClr val="white">
                  <a:shade val="50000"/>
                </a:prstClr>
              </a:solidFill>
            </a:endParaRPr>
          </a:p>
        </p:txBody>
      </p:sp>
    </p:spTree>
    <p:extLst>
      <p:ext uri="{BB962C8B-B14F-4D97-AF65-F5344CB8AC3E}">
        <p14:creationId xmlns:p14="http://schemas.microsoft.com/office/powerpoint/2010/main" val="2507928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165" y="188640"/>
            <a:ext cx="3552395" cy="2664296"/>
          </a:xfrm>
          <a:prstGeom prst="rect">
            <a:avLst/>
          </a:prstGeom>
          <a:effectLst>
            <a:glow rad="228600">
              <a:schemeClr val="accent6">
                <a:satMod val="175000"/>
                <a:alpha val="40000"/>
              </a:schemeClr>
            </a:glow>
            <a:outerShdw blurRad="190500" dist="228600" dir="2700000" sy="90000" rotWithShape="0">
              <a:srgbClr val="000000">
                <a:alpha val="25500"/>
              </a:srgbClr>
            </a:outerShdw>
          </a:effectLst>
        </p:spPr>
        <p:style>
          <a:lnRef idx="0">
            <a:schemeClr val="accent1"/>
          </a:lnRef>
          <a:fillRef idx="3">
            <a:schemeClr val="accent1"/>
          </a:fillRef>
          <a:effectRef idx="3">
            <a:schemeClr val="accent1"/>
          </a:effectRef>
          <a:fontRef idx="minor">
            <a:schemeClr val="lt1"/>
          </a:fontRef>
        </p:style>
      </p:pic>
      <p:sp>
        <p:nvSpPr>
          <p:cNvPr id="3" name="TextBox 2"/>
          <p:cNvSpPr txBox="1"/>
          <p:nvPr/>
        </p:nvSpPr>
        <p:spPr>
          <a:xfrm>
            <a:off x="213966" y="6093296"/>
            <a:ext cx="8568952" cy="584775"/>
          </a:xfrm>
          <a:prstGeom prst="rect">
            <a:avLst/>
          </a:prstGeom>
          <a:noFill/>
        </p:spPr>
        <p:txBody>
          <a:bodyPr wrap="square" rtlCol="0">
            <a:spAutoFit/>
          </a:bodyPr>
          <a:lstStyle/>
          <a:p>
            <a:r>
              <a:rPr lang="ru-RU" sz="1600" b="1" i="1" dirty="0">
                <a:solidFill>
                  <a:prstClr val="black"/>
                </a:solidFill>
              </a:rPr>
              <a:t>       Световой салют в Москве в честь Победы, в котором принимают участие прожектора 19 Зенитно-прожекторного полка, дислоцированного в Щаповском поселении.</a:t>
            </a:r>
            <a:endParaRPr lang="ru-RU" sz="1600" b="1" i="1" dirty="0">
              <a:solidFill>
                <a:prstClr val="black"/>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259451"/>
            <a:ext cx="4737591" cy="2662448"/>
          </a:xfrm>
          <a:prstGeom prst="rect">
            <a:avLst/>
          </a:prstGeom>
          <a:effectLst>
            <a:glow rad="228600">
              <a:schemeClr val="accent6">
                <a:satMod val="175000"/>
                <a:alpha val="40000"/>
              </a:schemeClr>
            </a:glo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446" y="484958"/>
            <a:ext cx="3550942" cy="2367978"/>
          </a:xfrm>
          <a:prstGeom prst="rect">
            <a:avLst/>
          </a:prstGeom>
          <a:effectLst>
            <a:glow rad="228600">
              <a:schemeClr val="accent6">
                <a:satMod val="175000"/>
                <a:alpha val="40000"/>
              </a:schemeClr>
            </a:glo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3717032"/>
            <a:ext cx="3322910" cy="1969749"/>
          </a:xfrm>
          <a:prstGeom prst="rect">
            <a:avLst/>
          </a:prstGeom>
          <a:effectLst>
            <a:glow rad="228600">
              <a:schemeClr val="accent6">
                <a:satMod val="175000"/>
                <a:alpha val="40000"/>
              </a:schemeClr>
            </a:glow>
          </a:effectLst>
        </p:spPr>
      </p:pic>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shade val="50000"/>
                  </a:prstClr>
                </a:solidFill>
              </a:rPr>
              <a:pPr/>
              <a:t>5</a:t>
            </a:fld>
            <a:endParaRPr lang="ru-RU">
              <a:solidFill>
                <a:prstClr val="white">
                  <a:shade val="50000"/>
                </a:prstClr>
              </a:solidFill>
            </a:endParaRPr>
          </a:p>
        </p:txBody>
      </p:sp>
    </p:spTree>
    <p:extLst>
      <p:ext uri="{BB962C8B-B14F-4D97-AF65-F5344CB8AC3E}">
        <p14:creationId xmlns:p14="http://schemas.microsoft.com/office/powerpoint/2010/main" val="1349297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692696"/>
            <a:ext cx="4264274" cy="3219028"/>
          </a:xfrm>
          <a:prstGeom prst="rect">
            <a:avLst/>
          </a:prstGeom>
          <a:effectLst>
            <a:softEdge rad="317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3163195"/>
            <a:ext cx="2518864" cy="3502794"/>
          </a:xfrm>
          <a:prstGeom prst="rect">
            <a:avLst/>
          </a:prstGeom>
          <a:scene3d>
            <a:camera prst="orthographicFront" fov="0">
              <a:rot lat="0" lon="0" rev="0"/>
            </a:camera>
            <a:lightRig rig="soft" dir="tl">
              <a:rot lat="0" lon="0" rev="20100000"/>
            </a:lightRig>
          </a:scene3d>
          <a:sp3d>
            <a:bevelT w="50800" h="50800" prst="angle"/>
          </a:sp3d>
        </p:spPr>
        <p:style>
          <a:lnRef idx="0">
            <a:schemeClr val="accent1"/>
          </a:lnRef>
          <a:fillRef idx="3">
            <a:schemeClr val="accent1"/>
          </a:fillRef>
          <a:effectRef idx="3">
            <a:schemeClr val="accent1"/>
          </a:effectRef>
          <a:fontRef idx="minor">
            <a:schemeClr val="lt1"/>
          </a:fontRef>
        </p:style>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1058373"/>
            <a:ext cx="2327291" cy="3234350"/>
          </a:xfrm>
          <a:prstGeom prst="rect">
            <a:avLst/>
          </a:prstGeom>
        </p:spPr>
      </p:pic>
      <p:sp>
        <p:nvSpPr>
          <p:cNvPr id="8" name="Прямоугольник 7"/>
          <p:cNvSpPr/>
          <p:nvPr/>
        </p:nvSpPr>
        <p:spPr>
          <a:xfrm>
            <a:off x="683568" y="3861048"/>
            <a:ext cx="4120258" cy="954107"/>
          </a:xfrm>
          <a:prstGeom prst="rect">
            <a:avLst/>
          </a:prstGeom>
        </p:spPr>
        <p:txBody>
          <a:bodyPr wrap="square">
            <a:spAutoFit/>
          </a:bodyPr>
          <a:lstStyle/>
          <a:p>
            <a:pPr algn="ctr"/>
            <a:r>
              <a:rPr lang="ru-RU" sz="1400" b="1" i="1" dirty="0">
                <a:solidFill>
                  <a:prstClr val="black"/>
                </a:solidFill>
              </a:rPr>
              <a:t>Открытие памятника зенитчицам и прожектористам – защитникам воздушных рубежей Москвы в годы Великой Отечественной войны</a:t>
            </a:r>
            <a:endParaRPr lang="ru-RU" sz="1400" b="1" i="1" dirty="0">
              <a:solidFill>
                <a:prstClr val="black"/>
              </a:solidFill>
            </a:endParaRPr>
          </a:p>
        </p:txBody>
      </p:sp>
      <p:sp>
        <p:nvSpPr>
          <p:cNvPr id="9" name="Прямоугольник 8"/>
          <p:cNvSpPr/>
          <p:nvPr/>
        </p:nvSpPr>
        <p:spPr>
          <a:xfrm>
            <a:off x="827584" y="5143675"/>
            <a:ext cx="5148064" cy="1477328"/>
          </a:xfrm>
          <a:prstGeom prst="rect">
            <a:avLst/>
          </a:prstGeom>
        </p:spPr>
        <p:txBody>
          <a:bodyPr wrap="square">
            <a:spAutoFit/>
          </a:bodyPr>
          <a:lstStyle/>
          <a:p>
            <a:pPr algn="ctr"/>
            <a:r>
              <a:rPr lang="ru-RU" sz="1600" b="1" i="1" dirty="0">
                <a:solidFill>
                  <a:prstClr val="black"/>
                </a:solidFill>
              </a:rPr>
              <a:t>Из фондов Щаповского музея:</a:t>
            </a:r>
          </a:p>
          <a:p>
            <a:pPr algn="ctr"/>
            <a:endParaRPr lang="ru-RU" b="1" i="1" dirty="0">
              <a:solidFill>
                <a:prstClr val="black"/>
              </a:solidFill>
            </a:endParaRPr>
          </a:p>
          <a:p>
            <a:pPr algn="ctr"/>
            <a:r>
              <a:rPr lang="ru-RU" sz="1400" b="1" i="1" dirty="0">
                <a:solidFill>
                  <a:prstClr val="black"/>
                </a:solidFill>
              </a:rPr>
              <a:t>Боевые документы </a:t>
            </a:r>
          </a:p>
          <a:p>
            <a:pPr algn="ctr"/>
            <a:r>
              <a:rPr lang="ru-RU" sz="1400" b="1" i="1" dirty="0">
                <a:solidFill>
                  <a:prstClr val="black"/>
                </a:solidFill>
              </a:rPr>
              <a:t>19 Зенитно-прожекторного полка, прожекторные пункты которого находились в Александрово-Щапово</a:t>
            </a:r>
          </a:p>
          <a:p>
            <a:pPr algn="ctr"/>
            <a:r>
              <a:rPr lang="ru-RU" sz="1400" b="1" i="1" dirty="0">
                <a:solidFill>
                  <a:prstClr val="black"/>
                </a:solidFill>
              </a:rPr>
              <a:t>с</a:t>
            </a:r>
            <a:r>
              <a:rPr lang="ru-RU" sz="1400" b="1" i="1" dirty="0">
                <a:solidFill>
                  <a:prstClr val="black"/>
                </a:solidFill>
              </a:rPr>
              <a:t> 1941 по 1945 г. </a:t>
            </a:r>
            <a:endParaRPr lang="ru-RU" sz="1400" b="1" i="1" dirty="0">
              <a:solidFill>
                <a:prstClr val="black"/>
              </a:solidFill>
            </a:endParaRPr>
          </a:p>
        </p:txBody>
      </p:sp>
      <p:sp>
        <p:nvSpPr>
          <p:cNvPr id="2" name="TextBox 1"/>
          <p:cNvSpPr txBox="1"/>
          <p:nvPr/>
        </p:nvSpPr>
        <p:spPr>
          <a:xfrm>
            <a:off x="2411760" y="154562"/>
            <a:ext cx="7020072" cy="461665"/>
          </a:xfrm>
          <a:prstGeom prst="rect">
            <a:avLst/>
          </a:prstGeom>
          <a:noFill/>
        </p:spPr>
        <p:txBody>
          <a:bodyPr wrap="square" rtlCol="0">
            <a:spAutoFit/>
          </a:bodyPr>
          <a:lstStyle/>
          <a:p>
            <a:r>
              <a:rPr lang="ru-RU" sz="2400" b="1" i="1" dirty="0">
                <a:solidFill>
                  <a:prstClr val="black"/>
                </a:solidFill>
              </a:rPr>
              <a:t>ПОДВИГ ВАШ БЕССМЕРТЕН…</a:t>
            </a:r>
            <a:endParaRPr lang="ru-RU" sz="2400" b="1" i="1" dirty="0">
              <a:solidFill>
                <a:prstClr val="black"/>
              </a:solidFill>
            </a:endParaRPr>
          </a:p>
        </p:txBody>
      </p:sp>
      <p:sp>
        <p:nvSpPr>
          <p:cNvPr id="3" name="Номер слайда 2"/>
          <p:cNvSpPr>
            <a:spLocks noGrp="1"/>
          </p:cNvSpPr>
          <p:nvPr>
            <p:ph type="sldNum" sz="quarter" idx="12"/>
          </p:nvPr>
        </p:nvSpPr>
        <p:spPr/>
        <p:txBody>
          <a:bodyPr/>
          <a:lstStyle/>
          <a:p>
            <a:fld id="{B19B0651-EE4F-4900-A07F-96A6BFA9D0F0}" type="slidenum">
              <a:rPr lang="ru-RU" smtClean="0">
                <a:solidFill>
                  <a:prstClr val="white">
                    <a:shade val="50000"/>
                  </a:prstClr>
                </a:solidFill>
              </a:rPr>
              <a:pPr/>
              <a:t>6</a:t>
            </a:fld>
            <a:endParaRPr lang="ru-RU">
              <a:solidFill>
                <a:prstClr val="white">
                  <a:shade val="50000"/>
                </a:prstClr>
              </a:solidFill>
            </a:endParaRPr>
          </a:p>
        </p:txBody>
      </p:sp>
    </p:spTree>
    <p:extLst>
      <p:ext uri="{BB962C8B-B14F-4D97-AF65-F5344CB8AC3E}">
        <p14:creationId xmlns:p14="http://schemas.microsoft.com/office/powerpoint/2010/main" val="39050106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417</Words>
  <Application>Microsoft Office PowerPoint</Application>
  <PresentationFormat>Экран (4:3)</PresentationFormat>
  <Paragraphs>42</Paragraphs>
  <Slides>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vt:i4>
      </vt:variant>
    </vt:vector>
  </HeadingPairs>
  <TitlesOfParts>
    <vt:vector size="7" baseType="lpstr">
      <vt:lpstr>Апекс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Schapovo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Трухова Евгения</dc:creator>
  <cp:lastModifiedBy>Трухова Евгения</cp:lastModifiedBy>
  <cp:revision>1</cp:revision>
  <dcterms:created xsi:type="dcterms:W3CDTF">2020-03-16T12:25:16Z</dcterms:created>
  <dcterms:modified xsi:type="dcterms:W3CDTF">2020-03-16T12:25:57Z</dcterms:modified>
</cp:coreProperties>
</file>