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8.JPG" ContentType="image/png"/>
  <Override PartName="/ppt/media/image12.JPG" ContentType="image/png"/>
  <Override PartName="/ppt/media/image19.JPG" ContentType="image/png"/>
  <Override PartName="/ppt/media/image20.JPG" ContentType="image/png"/>
  <Override PartName="/ppt/media/image21.JPG" ContentType="image/png"/>
  <Override PartName="/ppt/media/image22.JPG" ContentType="image/png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media/image24.JPG" ContentType="image/png"/>
  <Override PartName="/ppt/media/image25.JPG" ContentType="image/png"/>
  <Override PartName="/ppt/media/image26.JPG" ContentType="image/png"/>
  <Override PartName="/ppt/media/image28.JPG" ContentType="image/png"/>
  <Override PartName="/ppt/media/image30.JPG" ContentType="image/png"/>
  <Override PartName="/ppt/media/image31.JPG" ContentType="image/png"/>
  <Override PartName="/ppt/media/image32.JPG" ContentType="image/png"/>
  <Override PartName="/ppt/media/image33.JPG" ContentType="image/png"/>
  <Override PartName="/ppt/media/image34.JPG" ContentType="image/png"/>
  <Override PartName="/ppt/media/image35.JPG" ContentType="image/png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39.JPG" ContentType="image/png"/>
  <Override PartName="/ppt/media/image40.JPG" ContentType="image/png"/>
  <Override PartName="/ppt/media/image41.JPG" ContentType="image/png"/>
  <Override PartName="/ppt/media/image42.JPG" ContentType="image/png"/>
  <Override PartName="/ppt/media/image43.JPG" ContentType="image/png"/>
  <Override PartName="/ppt/notesSlides/notesSlide9.xml" ContentType="application/vnd.openxmlformats-officedocument.presentationml.notesSlide+xml"/>
  <Override PartName="/ppt/media/image47.JPG" ContentType="image/png"/>
  <Override PartName="/ppt/media/image48.JPG" ContentType="image/png"/>
  <Override PartName="/ppt/notesSlides/notesSlide10.xml" ContentType="application/vnd.openxmlformats-officedocument.presentationml.notesSlide+xml"/>
  <Override PartName="/ppt/media/image59.JPG" ContentType="image/png"/>
  <Override PartName="/ppt/media/image67.JPG" ContentType="image/png"/>
  <Override PartName="/ppt/media/image74.JPG" ContentType="image/png"/>
  <Override PartName="/ppt/media/image80.JPG" ContentType="image/png"/>
  <Override PartName="/ppt/media/image83.JPG" ContentType="image/png"/>
  <Override PartName="/ppt/media/image84.JPG" ContentType="image/png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8" r:id="rId4"/>
  </p:sldMasterIdLst>
  <p:notesMasterIdLst>
    <p:notesMasterId r:id="rId61"/>
  </p:notesMasterIdLst>
  <p:handoutMasterIdLst>
    <p:handoutMasterId r:id="rId62"/>
  </p:handoutMasterIdLst>
  <p:sldIdLst>
    <p:sldId id="350" r:id="rId5"/>
    <p:sldId id="361" r:id="rId6"/>
    <p:sldId id="356" r:id="rId7"/>
    <p:sldId id="368" r:id="rId8"/>
    <p:sldId id="367" r:id="rId9"/>
    <p:sldId id="369" r:id="rId10"/>
    <p:sldId id="366" r:id="rId11"/>
    <p:sldId id="370" r:id="rId12"/>
    <p:sldId id="371" r:id="rId13"/>
    <p:sldId id="372" r:id="rId14"/>
    <p:sldId id="354" r:id="rId15"/>
    <p:sldId id="373" r:id="rId16"/>
    <p:sldId id="376" r:id="rId17"/>
    <p:sldId id="377" r:id="rId18"/>
    <p:sldId id="378" r:id="rId19"/>
    <p:sldId id="390" r:id="rId20"/>
    <p:sldId id="375" r:id="rId21"/>
    <p:sldId id="389" r:id="rId22"/>
    <p:sldId id="382" r:id="rId23"/>
    <p:sldId id="379" r:id="rId24"/>
    <p:sldId id="380" r:id="rId25"/>
    <p:sldId id="387" r:id="rId26"/>
    <p:sldId id="355" r:id="rId27"/>
    <p:sldId id="398" r:id="rId28"/>
    <p:sldId id="399" r:id="rId29"/>
    <p:sldId id="401" r:id="rId30"/>
    <p:sldId id="400" r:id="rId31"/>
    <p:sldId id="392" r:id="rId32"/>
    <p:sldId id="391" r:id="rId33"/>
    <p:sldId id="383" r:id="rId34"/>
    <p:sldId id="384" r:id="rId35"/>
    <p:sldId id="385" r:id="rId36"/>
    <p:sldId id="386" r:id="rId37"/>
    <p:sldId id="393" r:id="rId38"/>
    <p:sldId id="394" r:id="rId39"/>
    <p:sldId id="357" r:id="rId40"/>
    <p:sldId id="395" r:id="rId41"/>
    <p:sldId id="396" r:id="rId42"/>
    <p:sldId id="397" r:id="rId43"/>
    <p:sldId id="402" r:id="rId44"/>
    <p:sldId id="404" r:id="rId45"/>
    <p:sldId id="403" r:id="rId46"/>
    <p:sldId id="405" r:id="rId47"/>
    <p:sldId id="406" r:id="rId48"/>
    <p:sldId id="407" r:id="rId49"/>
    <p:sldId id="408" r:id="rId50"/>
    <p:sldId id="409" r:id="rId51"/>
    <p:sldId id="410" r:id="rId52"/>
    <p:sldId id="411" r:id="rId53"/>
    <p:sldId id="412" r:id="rId54"/>
    <p:sldId id="413" r:id="rId55"/>
    <p:sldId id="416" r:id="rId56"/>
    <p:sldId id="417" r:id="rId57"/>
    <p:sldId id="415" r:id="rId58"/>
    <p:sldId id="414" r:id="rId59"/>
    <p:sldId id="343" r:id="rId60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Автор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66"/>
    <a:srgbClr val="B9B9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0" autoAdjust="0"/>
    <p:restoredTop sz="95226" autoAdjust="0"/>
  </p:normalViewPr>
  <p:slideViewPr>
    <p:cSldViewPr snapToGrid="0">
      <p:cViewPr>
        <p:scale>
          <a:sx n="55" d="100"/>
          <a:sy n="55" d="100"/>
        </p:scale>
        <p:origin x="-1176" y="-4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99" d="100"/>
          <a:sy n="99" d="100"/>
        </p:scale>
        <p:origin x="357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commentAuthors" Target="comment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2.xml"/><Relationship Id="rId4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FFC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C6C-42E3-8543-5FB4BC3C0436}"/>
              </c:ext>
            </c:extLst>
          </c:dPt>
          <c:dPt>
            <c:idx val="1"/>
            <c:bubble3D val="0"/>
            <c:spPr>
              <a:solidFill>
                <a:srgbClr val="FF3300">
                  <a:alpha val="76000"/>
                </a:srgb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C6C-42E3-8543-5FB4BC3C0436}"/>
              </c:ext>
            </c:extLst>
          </c:dPt>
          <c:dPt>
            <c:idx val="2"/>
            <c:bubble3D val="0"/>
            <c:spPr>
              <a:solidFill>
                <a:srgbClr val="7030A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C6C-42E3-8543-5FB4BC3C0436}"/>
              </c:ext>
            </c:extLst>
          </c:dPt>
          <c:dPt>
            <c:idx val="3"/>
            <c:bubble3D val="0"/>
            <c:spPr>
              <a:solidFill>
                <a:srgbClr val="A1C1DE">
                  <a:lumMod val="50000"/>
                </a:srgb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5C6C-42E3-8543-5FB4BC3C0436}"/>
              </c:ext>
            </c:extLst>
          </c:dPt>
          <c:dPt>
            <c:idx val="4"/>
            <c:bubble3D val="0"/>
            <c:spPr>
              <a:solidFill>
                <a:srgbClr val="31A962">
                  <a:lumMod val="75000"/>
                </a:srgb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5C6C-42E3-8543-5FB4BC3C0436}"/>
              </c:ext>
            </c:extLst>
          </c:dPt>
          <c:dPt>
            <c:idx val="5"/>
            <c:bubble3D val="0"/>
            <c:spPr>
              <a:solidFill>
                <a:srgbClr val="31A962">
                  <a:lumMod val="60000"/>
                  <a:lumOff val="40000"/>
                </a:srgb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5C6C-42E3-8543-5FB4BC3C0436}"/>
              </c:ext>
            </c:extLst>
          </c:dPt>
          <c:dPt>
            <c:idx val="6"/>
            <c:bubble3D val="0"/>
            <c:spPr>
              <a:solidFill>
                <a:srgbClr val="FF3399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5C6C-42E3-8543-5FB4BC3C0436}"/>
              </c:ext>
            </c:extLst>
          </c:dPt>
          <c:dPt>
            <c:idx val="7"/>
            <c:bubble3D val="0"/>
            <c:spPr>
              <a:solidFill>
                <a:srgbClr val="528DC2">
                  <a:lumMod val="50000"/>
                </a:srgb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5C6C-42E3-8543-5FB4BC3C0436}"/>
              </c:ext>
            </c:extLst>
          </c:dPt>
          <c:dPt>
            <c:idx val="8"/>
            <c:bubble3D val="0"/>
            <c:spPr>
              <a:solidFill>
                <a:srgbClr val="FFFF66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5C6C-42E3-8543-5FB4BC3C0436}"/>
              </c:ext>
            </c:extLst>
          </c:dPt>
          <c:dLbls>
            <c:dLbl>
              <c:idx val="0"/>
              <c:layout>
                <c:manualLayout>
                  <c:x val="1.6537136612096743E-3"/>
                  <c:y val="-8.8457392654263389E-3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/>
                      <a:t>Благоустройство 32%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5C6C-42E3-8543-5FB4BC3C0436}"/>
                </c:ext>
              </c:extLst>
            </c:dLbl>
            <c:dLbl>
              <c:idx val="1"/>
              <c:layout>
                <c:manualLayout>
                  <c:x val="2.8587425903871533E-2"/>
                  <c:y val="-1.808384926927311E-2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/>
                      <a:t>ЖКХ 20%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5C6C-42E3-8543-5FB4BC3C0436}"/>
                </c:ext>
              </c:extLst>
            </c:dLbl>
            <c:dLbl>
              <c:idx val="2"/>
              <c:layout>
                <c:manualLayout>
                  <c:x val="-1.76081445495955E-2"/>
                  <c:y val="-5.4347558819854806E-2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/>
                      <a:t>Топливно-энергетическое хозяйство 15%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5C6C-42E3-8543-5FB4BC3C0436}"/>
                </c:ext>
              </c:extLst>
            </c:dLbl>
            <c:dLbl>
              <c:idx val="3"/>
              <c:layout>
                <c:manualLayout>
                  <c:x val="-5.4337396854896866E-4"/>
                  <c:y val="-6.2119375529984212E-3"/>
                </c:manualLayout>
              </c:layout>
              <c:tx>
                <c:rich>
                  <a:bodyPr/>
                  <a:lstStyle/>
                  <a:p>
                    <a:pPr>
                      <a:defRPr sz="1600" b="1">
                        <a:latin typeface="Verdana" panose="020B0604030504040204" pitchFamily="34" charset="0"/>
                        <a:ea typeface="Verdana" panose="020B0604030504040204" pitchFamily="34" charset="0"/>
                      </a:defRPr>
                    </a:pPr>
                    <a:r>
                      <a:rPr lang="ru-RU" sz="1500" b="1" dirty="0"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t>Градостроительство и архитектура 6%</a:t>
                    </a:r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5C6C-42E3-8543-5FB4BC3C0436}"/>
                </c:ext>
              </c:extLst>
            </c:dLbl>
            <c:dLbl>
              <c:idx val="4"/>
              <c:layout>
                <c:manualLayout>
                  <c:x val="1.2492635498412634E-2"/>
                  <c:y val="-0.14979358889500285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/>
                      <a:t>Транспорт</a:t>
                    </a:r>
                    <a:r>
                      <a:rPr lang="ru-RU" sz="1600" baseline="0" dirty="0"/>
                      <a:t> и связь 7%</a:t>
                    </a:r>
                    <a:endParaRPr lang="ru-RU" sz="1600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5C6C-42E3-8543-5FB4BC3C0436}"/>
                </c:ext>
              </c:extLst>
            </c:dLbl>
            <c:dLbl>
              <c:idx val="5"/>
              <c:layout>
                <c:manualLayout>
                  <c:x val="-2.2234650695377282E-2"/>
                  <c:y val="0.16899311121212363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/>
                      <a:t>Жилищная</a:t>
                    </a:r>
                    <a:r>
                      <a:rPr lang="ru-RU" sz="1600" baseline="0" dirty="0"/>
                      <a:t> политика 4%</a:t>
                    </a:r>
                    <a:endParaRPr lang="ru-RU" sz="1600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5C6C-42E3-8543-5FB4BC3C0436}"/>
                </c:ext>
              </c:extLst>
            </c:dLbl>
            <c:dLbl>
              <c:idx val="6"/>
              <c:layout>
                <c:manualLayout>
                  <c:x val="-1.2339453865395447E-2"/>
                  <c:y val="4.2884133325890264E-2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/>
                      <a:t>Содержание животных 2%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5C6C-42E3-8543-5FB4BC3C0436}"/>
                </c:ext>
              </c:extLst>
            </c:dLbl>
            <c:dLbl>
              <c:idx val="7"/>
              <c:layout>
                <c:manualLayout>
                  <c:x val="-3.2632323644131234E-3"/>
                  <c:y val="-2.9539515831053905E-2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/>
                      <a:t>Торговля 1%  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F-5C6C-42E3-8543-5FB4BC3C0436}"/>
                </c:ext>
              </c:extLst>
            </c:dLbl>
            <c:dLbl>
              <c:idx val="8"/>
              <c:layout>
                <c:manualLayout>
                  <c:x val="7.6380991337662782E-2"/>
                  <c:y val="9.1316645002139877E-3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/>
                      <a:t>Иные вопросы 13%  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1-5C6C-42E3-8543-5FB4BC3C043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latin typeface="Verdana" panose="020B0604030504040204" pitchFamily="34" charset="0"/>
                    <a:ea typeface="Verdana" panose="020B0604030504040204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Лист1!$A$2:$A$10</c:f>
              <c:strCache>
                <c:ptCount val="9"/>
                <c:pt idx="0">
                  <c:v>Вопросы благоустройства территории </c:v>
                </c:pt>
                <c:pt idx="1">
                  <c:v>Вопросы жилищно-коммунального хозяйства </c:v>
                </c:pt>
                <c:pt idx="2">
                  <c:v>Вопросы топливно-энергетического хозяйства</c:v>
                </c:pt>
                <c:pt idx="3">
                  <c:v>Вопросы градостроительства и архитектуры</c:v>
                </c:pt>
                <c:pt idx="4">
                  <c:v>Вопросы жилищной политики и имущественно-земельных отношений </c:v>
                </c:pt>
                <c:pt idx="5">
                  <c:v>транспорт и связь</c:v>
                </c:pt>
                <c:pt idx="6">
                  <c:v>Вопросы содержания животных </c:v>
                </c:pt>
                <c:pt idx="7">
                  <c:v>Вопросы торговли и услуг</c:v>
                </c:pt>
                <c:pt idx="8">
                  <c:v>Иные вопросы </c:v>
                </c:pt>
              </c:strCache>
            </c:strRef>
          </c:cat>
          <c:val>
            <c:numRef>
              <c:f>Лист1!$B$2:$B$10</c:f>
              <c:numCache>
                <c:formatCode>0.00%</c:formatCode>
                <c:ptCount val="9"/>
                <c:pt idx="0" formatCode="0%">
                  <c:v>0.32</c:v>
                </c:pt>
                <c:pt idx="1">
                  <c:v>0.2</c:v>
                </c:pt>
                <c:pt idx="2" formatCode="0%">
                  <c:v>0.15</c:v>
                </c:pt>
                <c:pt idx="3">
                  <c:v>0.06</c:v>
                </c:pt>
                <c:pt idx="4">
                  <c:v>0.04</c:v>
                </c:pt>
                <c:pt idx="5">
                  <c:v>7.0000000000000007E-2</c:v>
                </c:pt>
                <c:pt idx="6">
                  <c:v>0.02</c:v>
                </c:pt>
                <c:pt idx="7">
                  <c:v>0.01</c:v>
                </c:pt>
                <c:pt idx="8" formatCode="0%">
                  <c:v>0.13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2-5C6C-42E3-8543-5FB4BC3C04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ru-RU" sz="2400" b="1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бюджет поселения в 2020 году составил </a:t>
            </a:r>
          </a:p>
          <a:p>
            <a:pPr>
              <a:defRPr sz="28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ru-RU" sz="2400" b="1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297,8 </a:t>
            </a:r>
            <a:r>
              <a:rPr lang="ru-RU" sz="2400" b="1" dirty="0" err="1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млн.руб</a:t>
            </a:r>
            <a:endParaRPr lang="ru-RU" sz="2400" b="1" dirty="0">
              <a:solidFill>
                <a:sysClr val="windowText" lastClr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c:rich>
      </c:tx>
      <c:layout>
        <c:manualLayout>
          <c:xMode val="edge"/>
          <c:yMode val="edge"/>
          <c:x val="0.16582813058752155"/>
          <c:y val="2.617006609018838E-2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4212499491937564E-2"/>
          <c:y val="0.26882540051253617"/>
          <c:w val="0.92447684484462989"/>
          <c:h val="0.6216646943428060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бюджет поселения в 2019 году составил 329 623 млн.руб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99CCFF"/>
              </a:solidFill>
              <a:ln w="25400">
                <a:solidFill>
                  <a:schemeClr val="tx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74C-4030-ADCD-224F40452298}"/>
              </c:ext>
            </c:extLst>
          </c:dPt>
          <c:dPt>
            <c:idx val="1"/>
            <c:bubble3D val="0"/>
            <c:spPr>
              <a:solidFill>
                <a:srgbClr val="FFFFCC"/>
              </a:solidFill>
              <a:ln w="25400">
                <a:solidFill>
                  <a:schemeClr val="tx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74C-4030-ADCD-224F40452298}"/>
              </c:ext>
            </c:extLst>
          </c:dPt>
          <c:dLbls>
            <c:dLbl>
              <c:idx val="0"/>
              <c:layout>
                <c:manualLayout>
                  <c:x val="-0.23775168667407226"/>
                  <c:y val="-0.1089491510183284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1" i="0" u="none" strike="noStrike" kern="1200" baseline="0">
                        <a:solidFill>
                          <a:sysClr val="windowText" lastClr="00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defRPr>
                    </a:pPr>
                    <a:r>
                      <a:rPr lang="ru-RU" sz="18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t>171,3 </a:t>
                    </a:r>
                    <a:r>
                      <a:rPr lang="ru-RU" sz="1800" dirty="0" err="1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t>млн.руб</a:t>
                    </a:r>
                    <a:r>
                      <a:rPr lang="ru-RU" sz="18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t> </a:t>
                    </a:r>
                  </a:p>
                  <a:p>
                    <a:pPr>
                      <a:defRPr sz="1800" b="1" i="0" u="none" strike="noStrike" kern="1200" baseline="0">
                        <a:solidFill>
                          <a:sysClr val="windowText" lastClr="00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defRPr>
                    </a:pPr>
                    <a:endParaRPr lang="ru-RU" sz="1800" dirty="0"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endParaRPr>
                  </a:p>
                  <a:p>
                    <a:pPr>
                      <a:defRPr sz="1800" b="1" i="0" u="none" strike="noStrike" kern="1200" baseline="0">
                        <a:solidFill>
                          <a:sysClr val="windowText" lastClr="00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defRPr>
                    </a:pPr>
                    <a:r>
                      <a:rPr lang="ru-RU" sz="18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t>собственные доходы</a:t>
                    </a:r>
                    <a:endParaRPr lang="ru-RU" sz="20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074C-4030-ADCD-224F40452298}"/>
                </c:ext>
              </c:extLst>
            </c:dLbl>
            <c:dLbl>
              <c:idx val="1"/>
              <c:layout>
                <c:manualLayout>
                  <c:x val="0.22582732141651909"/>
                  <c:y val="4.707558409639276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1" i="0" u="none" strike="noStrike" kern="1200" baseline="0">
                        <a:solidFill>
                          <a:sysClr val="windowText" lastClr="00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defRPr>
                    </a:pPr>
                    <a:r>
                      <a:rPr lang="ru-RU" sz="18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t>126, 5 </a:t>
                    </a:r>
                    <a:r>
                      <a:rPr lang="ru-RU" sz="1800" dirty="0" err="1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t>млн.руб</a:t>
                    </a:r>
                    <a:endParaRPr lang="ru-RU" sz="1800" dirty="0"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endParaRPr>
                  </a:p>
                  <a:p>
                    <a:pPr>
                      <a:defRPr sz="1800" b="1" i="0" u="none" strike="noStrike" kern="1200" baseline="0">
                        <a:solidFill>
                          <a:sysClr val="windowText" lastClr="00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defRPr>
                    </a:pPr>
                    <a:endParaRPr lang="ru-RU" sz="1800" dirty="0"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endParaRPr>
                  </a:p>
                  <a:p>
                    <a:pPr>
                      <a:defRPr sz="1800" b="1" i="0" u="none" strike="noStrike" kern="1200" baseline="0">
                        <a:solidFill>
                          <a:sysClr val="windowText" lastClr="00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defRPr>
                    </a:pPr>
                    <a:r>
                      <a:rPr lang="ru-RU" sz="18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t> субсидии</a:t>
                    </a:r>
                    <a:r>
                      <a:rPr lang="ru-RU" sz="1800" baseline="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a:t> и субвенции</a:t>
                    </a:r>
                    <a:endParaRPr lang="ru-RU" sz="20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074C-4030-ADCD-224F4045229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собственные доходы </c:v>
                </c:pt>
                <c:pt idx="1">
                  <c:v>безвозмездные поступления в виде субсидий и субвенций </c:v>
                </c:pt>
              </c:strCache>
            </c:strRef>
          </c:cat>
          <c:val>
            <c:numRef>
              <c:f>Лист1!$B$2:$B$3</c:f>
              <c:numCache>
                <c:formatCode>#,##0</c:formatCode>
                <c:ptCount val="2"/>
                <c:pt idx="0">
                  <c:v>173028</c:v>
                </c:pt>
                <c:pt idx="1">
                  <c:v>156596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74C-4030-ADCD-224F40452298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0824645067682482"/>
          <c:y val="4.6856112492235369E-2"/>
          <c:w val="0.5585454305307932"/>
          <c:h val="0.953143887507764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расходов бюджета в 2019 году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>
              <a:outerShdw blurRad="254000" sx="102000" sy="102000" algn="ctr" rotWithShape="0">
                <a:prstClr val="black">
                  <a:alpha val="2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EDA-4A60-99CD-18FCAC7B20A1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EDA-4A60-99CD-18FCAC7B20A1}"/>
              </c:ext>
            </c:extLst>
          </c:dPt>
          <c:dPt>
            <c:idx val="2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EDA-4A60-99CD-18FCAC7B20A1}"/>
              </c:ext>
            </c:extLst>
          </c:dPt>
          <c:dPt>
            <c:idx val="3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1EDA-4A60-99CD-18FCAC7B20A1}"/>
              </c:ext>
            </c:extLst>
          </c:dPt>
          <c:dPt>
            <c:idx val="4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1EDA-4A60-99CD-18FCAC7B20A1}"/>
              </c:ext>
            </c:extLst>
          </c:dPt>
          <c:dLbls>
            <c:dLbl>
              <c:idx val="0"/>
              <c:layout>
                <c:manualLayout>
                  <c:x val="0.12826232225009385"/>
                  <c:y val="0.28848910731391686"/>
                </c:manualLayout>
              </c:layout>
              <c:tx>
                <c:rich>
                  <a:bodyPr/>
                  <a:lstStyle/>
                  <a:p>
                    <a:r>
                      <a:rPr lang="ru-RU" sz="1800" dirty="0">
                        <a:solidFill>
                          <a:schemeClr val="tx1">
                            <a:lumMod val="50000"/>
                          </a:schemeClr>
                        </a:solidFill>
                      </a:rPr>
                      <a:t>Содержание и ремонт дорожного хозяйства</a:t>
                    </a:r>
                  </a:p>
                  <a:p>
                    <a:r>
                      <a:rPr lang="ru-RU" sz="1800" dirty="0">
                        <a:solidFill>
                          <a:schemeClr val="tx1">
                            <a:lumMod val="50000"/>
                          </a:schemeClr>
                        </a:solidFill>
                      </a:rPr>
                      <a:t>(65 </a:t>
                    </a:r>
                    <a:r>
                      <a:rPr lang="ru-RU" sz="1800" dirty="0" err="1">
                        <a:solidFill>
                          <a:schemeClr val="tx1">
                            <a:lumMod val="50000"/>
                          </a:schemeClr>
                        </a:solidFill>
                      </a:rPr>
                      <a:t>млн.руб</a:t>
                    </a:r>
                    <a:r>
                      <a:rPr lang="ru-RU" sz="1800" dirty="0">
                        <a:solidFill>
                          <a:schemeClr val="tx1">
                            <a:lumMod val="50000"/>
                          </a:schemeClr>
                        </a:solidFill>
                      </a:rPr>
                      <a:t>)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1EDA-4A60-99CD-18FCAC7B20A1}"/>
                </c:ext>
              </c:extLst>
            </c:dLbl>
            <c:dLbl>
              <c:idx val="1"/>
              <c:layout>
                <c:manualLayout>
                  <c:x val="0.39134600751097814"/>
                  <c:y val="0.42663795520161135"/>
                </c:manualLayout>
              </c:layout>
              <c:tx>
                <c:rich>
                  <a:bodyPr/>
                  <a:lstStyle/>
                  <a:p>
                    <a:r>
                      <a:rPr lang="ru-RU" sz="1800" dirty="0">
                        <a:solidFill>
                          <a:schemeClr val="tx1">
                            <a:lumMod val="50000"/>
                          </a:schemeClr>
                        </a:solidFill>
                      </a:rPr>
                      <a:t>Ремонт МКД</a:t>
                    </a:r>
                  </a:p>
                  <a:p>
                    <a:r>
                      <a:rPr lang="ru-RU" sz="1800" dirty="0">
                        <a:solidFill>
                          <a:schemeClr val="tx1">
                            <a:lumMod val="50000"/>
                          </a:schemeClr>
                        </a:solidFill>
                      </a:rPr>
                      <a:t>(6 </a:t>
                    </a:r>
                    <a:r>
                      <a:rPr lang="ru-RU" sz="1800" dirty="0" err="1">
                        <a:solidFill>
                          <a:schemeClr val="tx1">
                            <a:lumMod val="50000"/>
                          </a:schemeClr>
                        </a:solidFill>
                      </a:rPr>
                      <a:t>млн.руб</a:t>
                    </a:r>
                    <a:r>
                      <a:rPr lang="ru-RU" sz="1800" dirty="0">
                        <a:solidFill>
                          <a:schemeClr val="tx1">
                            <a:lumMod val="50000"/>
                          </a:schemeClr>
                        </a:solidFill>
                      </a:rPr>
                      <a:t>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1EDA-4A60-99CD-18FCAC7B20A1}"/>
                </c:ext>
              </c:extLst>
            </c:dLbl>
            <c:dLbl>
              <c:idx val="2"/>
              <c:layout>
                <c:manualLayout>
                  <c:x val="-0.34512539149589888"/>
                  <c:y val="-0.34523111998628864"/>
                </c:manualLayout>
              </c:layout>
              <c:tx>
                <c:rich>
                  <a:bodyPr/>
                  <a:lstStyle/>
                  <a:p>
                    <a:r>
                      <a:rPr lang="ru-RU" sz="1800" dirty="0">
                        <a:solidFill>
                          <a:schemeClr val="tx1">
                            <a:lumMod val="50000"/>
                          </a:schemeClr>
                        </a:solidFill>
                      </a:rPr>
                      <a:t>Благоустройство территорий жилой застройки </a:t>
                    </a:r>
                  </a:p>
                  <a:p>
                    <a:r>
                      <a:rPr lang="ru-RU" sz="1800" dirty="0">
                        <a:solidFill>
                          <a:schemeClr val="tx1">
                            <a:lumMod val="50000"/>
                          </a:schemeClr>
                        </a:solidFill>
                      </a:rPr>
                      <a:t>(</a:t>
                    </a:r>
                    <a:r>
                      <a:rPr lang="ru-RU" sz="1800" baseline="0" dirty="0">
                        <a:solidFill>
                          <a:schemeClr val="tx1">
                            <a:lumMod val="50000"/>
                          </a:schemeClr>
                        </a:solidFill>
                      </a:rPr>
                      <a:t> 96 </a:t>
                    </a:r>
                    <a:r>
                      <a:rPr lang="ru-RU" sz="1800" baseline="0" dirty="0" err="1">
                        <a:solidFill>
                          <a:schemeClr val="tx1">
                            <a:lumMod val="50000"/>
                          </a:schemeClr>
                        </a:solidFill>
                      </a:rPr>
                      <a:t>млн.руб</a:t>
                    </a:r>
                    <a:r>
                      <a:rPr lang="ru-RU" sz="1800" baseline="0" dirty="0">
                        <a:solidFill>
                          <a:schemeClr val="tx1">
                            <a:lumMod val="50000"/>
                          </a:schemeClr>
                        </a:solidFill>
                      </a:rPr>
                      <a:t>)</a:t>
                    </a:r>
                    <a:endParaRPr lang="ru-RU" sz="1800" dirty="0">
                      <a:solidFill>
                        <a:schemeClr val="tx1">
                          <a:lumMod val="50000"/>
                        </a:schemeClr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1EDA-4A60-99CD-18FCAC7B20A1}"/>
                </c:ext>
              </c:extLst>
            </c:dLbl>
            <c:dLbl>
              <c:idx val="3"/>
              <c:layout>
                <c:manualLayout>
                  <c:x val="-9.845854707078E-2"/>
                  <c:y val="-0.18864967096740773"/>
                </c:manualLayout>
              </c:layout>
              <c:tx>
                <c:rich>
                  <a:bodyPr/>
                  <a:lstStyle/>
                  <a:p>
                    <a:r>
                      <a:rPr lang="ru-RU" sz="1800" dirty="0">
                        <a:solidFill>
                          <a:schemeClr val="tx1">
                            <a:lumMod val="50000"/>
                          </a:schemeClr>
                        </a:solidFill>
                      </a:rPr>
                      <a:t>Содержание учреждений культуры</a:t>
                    </a:r>
                  </a:p>
                  <a:p>
                    <a:r>
                      <a:rPr lang="ru-RU" sz="1800" dirty="0">
                        <a:solidFill>
                          <a:schemeClr val="tx1">
                            <a:lumMod val="50000"/>
                          </a:schemeClr>
                        </a:solidFill>
                      </a:rPr>
                      <a:t>(36 </a:t>
                    </a:r>
                    <a:r>
                      <a:rPr lang="ru-RU" sz="1800" dirty="0" err="1">
                        <a:solidFill>
                          <a:schemeClr val="tx1">
                            <a:lumMod val="50000"/>
                          </a:schemeClr>
                        </a:solidFill>
                      </a:rPr>
                      <a:t>млн.руб</a:t>
                    </a:r>
                    <a:r>
                      <a:rPr lang="ru-RU" sz="1800" dirty="0">
                        <a:solidFill>
                          <a:schemeClr val="tx1">
                            <a:lumMod val="50000"/>
                          </a:schemeClr>
                        </a:solidFill>
                      </a:rPr>
                      <a:t>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1EDA-4A60-99CD-18FCAC7B20A1}"/>
                </c:ext>
              </c:extLst>
            </c:dLbl>
            <c:dLbl>
              <c:idx val="4"/>
              <c:layout>
                <c:manualLayout>
                  <c:x val="-0.1010026807341971"/>
                  <c:y val="-7.4380597639574789E-2"/>
                </c:manualLayout>
              </c:layout>
              <c:tx>
                <c:rich>
                  <a:bodyPr/>
                  <a:lstStyle/>
                  <a:p>
                    <a:r>
                      <a:rPr lang="ru-RU" sz="1800" dirty="0">
                        <a:solidFill>
                          <a:schemeClr val="tx1">
                            <a:lumMod val="50000"/>
                          </a:schemeClr>
                        </a:solidFill>
                      </a:rPr>
                      <a:t>Содержание спортивного клуба</a:t>
                    </a:r>
                  </a:p>
                  <a:p>
                    <a:r>
                      <a:rPr lang="ru-RU" sz="1800" dirty="0">
                        <a:solidFill>
                          <a:schemeClr val="tx1">
                            <a:lumMod val="50000"/>
                          </a:schemeClr>
                        </a:solidFill>
                      </a:rPr>
                      <a:t>(15 </a:t>
                    </a:r>
                    <a:r>
                      <a:rPr lang="ru-RU" sz="1800" dirty="0" err="1">
                        <a:solidFill>
                          <a:schemeClr val="tx1">
                            <a:lumMod val="50000"/>
                          </a:schemeClr>
                        </a:solidFill>
                      </a:rPr>
                      <a:t>млн.руб</a:t>
                    </a:r>
                    <a:r>
                      <a:rPr lang="ru-RU" sz="1800" dirty="0">
                        <a:solidFill>
                          <a:schemeClr val="tx1">
                            <a:lumMod val="50000"/>
                          </a:schemeClr>
                        </a:solidFill>
                      </a:rPr>
                      <a:t>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1EDA-4A60-99CD-18FCAC7B20A1}"/>
                </c:ext>
              </c:extLst>
            </c:dLbl>
            <c:spPr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0%</c:formatCode>
                <c:ptCount val="5"/>
                <c:pt idx="0">
                  <c:v>0.51</c:v>
                </c:pt>
                <c:pt idx="1">
                  <c:v>0.28999999999999998</c:v>
                </c:pt>
                <c:pt idx="2">
                  <c:v>0.13</c:v>
                </c:pt>
                <c:pt idx="3">
                  <c:v>0.05</c:v>
                </c:pt>
                <c:pt idx="4">
                  <c:v>0.02</c:v>
                </c:pt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127996</c:v>
                </c:pt>
                <c:pt idx="1">
                  <c:v>71316</c:v>
                </c:pt>
                <c:pt idx="2">
                  <c:v>33066</c:v>
                </c:pt>
                <c:pt idx="3">
                  <c:v>11808</c:v>
                </c:pt>
                <c:pt idx="4">
                  <c:v>5628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1EDA-4A60-99CD-18FCAC7B20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53997952"/>
        <c:axId val="53999488"/>
      </c:barChart>
      <c:catAx>
        <c:axId val="53997952"/>
        <c:scaling>
          <c:orientation val="minMax"/>
        </c:scaling>
        <c:delete val="0"/>
        <c:axPos val="b"/>
        <c:numFmt formatCode="0%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3999488"/>
        <c:crosses val="autoZero"/>
        <c:auto val="1"/>
        <c:lblAlgn val="ctr"/>
        <c:lblOffset val="100"/>
        <c:noMultiLvlLbl val="0"/>
      </c:catAx>
      <c:valAx>
        <c:axId val="53999488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53997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 sz="1600"/>
      </a:pPr>
      <a:endParaRPr lang="ru-RU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395B66E5-15AA-4745-8A67-3CE257BEE39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AC844A45-21B3-834A-A491-E4E4B9DC117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 4">
            <a:extLst>
              <a:ext uri="{FF2B5EF4-FFF2-40B4-BE49-F238E27FC236}">
                <a16:creationId xmlns:a16="http://schemas.microsoft.com/office/drawing/2014/main" xmlns="" id="{AC039FDB-18A0-074D-8BA3-A4C3DE896AF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E6D13E5-4CEC-3A4A-8E5D-AFCEE7512E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32284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96A8B07-5413-4D77-95BF-775BA37A015B}" type="datetime1">
              <a:rPr lang="ru-RU" noProof="0" smtClean="0"/>
              <a:t>07.04.2021</a:t>
            </a:fld>
            <a:endParaRPr lang="ru-RU" noProof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89C7E07-3C67-C64C-8DA0-0404F6303970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03252837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92072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802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A89C7E07-3C67-C64C-8DA0-0404F6303970}" type="slidenum">
              <a:rPr lang="ru-RU" smtClean="0"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38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3133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26016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21328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52702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88862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4425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01646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6176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звание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3B6987D-0137-DE42-B76B-FF621E808D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7054" y="2116182"/>
            <a:ext cx="5491571" cy="1514019"/>
          </a:xfrm>
          <a:prstGeom prst="rect">
            <a:avLst/>
          </a:prstGeom>
        </p:spPr>
        <p:txBody>
          <a:bodyPr lIns="0" tIns="0" rIns="0" bIns="0" rtlCol="0" anchor="b">
            <a:noAutofit/>
          </a:bodyPr>
          <a:lstStyle>
            <a:lvl1pPr algn="l"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C26C18C3-ED25-DD4B-BA72-24932D54DE3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10" name="Полилиния 9">
              <a:extLst>
                <a:ext uri="{FF2B5EF4-FFF2-40B4-BE49-F238E27FC236}">
                  <a16:creationId xmlns:a16="http://schemas.microsoft.com/office/drawing/2014/main" xmlns="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1" name="Полилиния 10">
              <a:extLst>
                <a:ext uri="{FF2B5EF4-FFF2-40B4-BE49-F238E27FC236}">
                  <a16:creationId xmlns:a16="http://schemas.microsoft.com/office/drawing/2014/main" xmlns="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2" name="Полилиния 11">
              <a:extLst>
                <a:ext uri="{FF2B5EF4-FFF2-40B4-BE49-F238E27FC236}">
                  <a16:creationId xmlns:a16="http://schemas.microsoft.com/office/drawing/2014/main" xmlns="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18" name="Текст 29">
            <a:extLst>
              <a:ext uri="{FF2B5EF4-FFF2-40B4-BE49-F238E27FC236}">
                <a16:creationId xmlns:a16="http://schemas.microsoft.com/office/drawing/2014/main" xmlns="" id="{276A9CD7-E675-3048-86D3-3546A2F6B4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7055" y="4549553"/>
            <a:ext cx="5491570" cy="953337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1800" b="0" i="0">
                <a:solidFill>
                  <a:schemeClr val="tx2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xmlns="" id="{A69706A2-3726-FE4E-B923-E75D48597816}"/>
              </a:ext>
            </a:extLst>
          </p:cNvPr>
          <p:cNvCxnSpPr>
            <a:cxnSpLocks/>
          </p:cNvCxnSpPr>
          <p:nvPr userDrawn="1"/>
        </p:nvCxnSpPr>
        <p:spPr>
          <a:xfrm>
            <a:off x="6367055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7108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столбца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>
            <a:extLst>
              <a:ext uri="{FF2B5EF4-FFF2-40B4-BE49-F238E27FC236}">
                <a16:creationId xmlns:a16="http://schemas.microsoft.com/office/drawing/2014/main" xmlns="" id="{BDEF3328-825B-3946-8472-DB93D6A32867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0" name="Полилиния 19">
              <a:extLst>
                <a:ext uri="{FF2B5EF4-FFF2-40B4-BE49-F238E27FC236}">
                  <a16:creationId xmlns:a16="http://schemas.microsoft.com/office/drawing/2014/main" xmlns="" id="{4E4E09DF-AF21-0E4A-9838-14DFBFFED7D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1" name="Полилиния 20">
              <a:extLst>
                <a:ext uri="{FF2B5EF4-FFF2-40B4-BE49-F238E27FC236}">
                  <a16:creationId xmlns:a16="http://schemas.microsoft.com/office/drawing/2014/main" xmlns="" id="{653F54AE-9BC1-3A45-A129-4028EADE406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2" name="Полилиния 21">
              <a:extLst>
                <a:ext uri="{FF2B5EF4-FFF2-40B4-BE49-F238E27FC236}">
                  <a16:creationId xmlns:a16="http://schemas.microsoft.com/office/drawing/2014/main" xmlns="" id="{254F6D22-4944-974A-999E-F9E22F1595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32" name="Заголовок 1">
            <a:extLst>
              <a:ext uri="{FF2B5EF4-FFF2-40B4-BE49-F238E27FC236}">
                <a16:creationId xmlns:a16="http://schemas.microsoft.com/office/drawing/2014/main" xmlns="" id="{467E05B6-B7CB-1E4F-96BA-4B8CFE8B6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xmlns="" id="{51DEB652-BD6A-BD41-B85E-704D2C41A1C4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Текст 2">
            <a:extLst>
              <a:ext uri="{FF2B5EF4-FFF2-40B4-BE49-F238E27FC236}">
                <a16:creationId xmlns:a16="http://schemas.microsoft.com/office/drawing/2014/main" xmlns="" id="{A6147D10-E7D7-8F40-AF69-7263987293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4023" y="2300984"/>
            <a:ext cx="4827178" cy="404216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0" indent="0">
              <a:buNone/>
              <a:defRPr sz="18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5" name="Текст 2">
            <a:extLst>
              <a:ext uri="{FF2B5EF4-FFF2-40B4-BE49-F238E27FC236}">
                <a16:creationId xmlns:a16="http://schemas.microsoft.com/office/drawing/2014/main" xmlns="" id="{3A0EE708-F36B-444B-9A8B-D48D69535E45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362700" y="2300984"/>
            <a:ext cx="4764829" cy="404216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0" indent="0">
              <a:buNone/>
              <a:defRPr sz="18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7" name="Объект 3">
            <a:extLst>
              <a:ext uri="{FF2B5EF4-FFF2-40B4-BE49-F238E27FC236}">
                <a16:creationId xmlns:a16="http://schemas.microsoft.com/office/drawing/2014/main" xmlns="" id="{E81957B7-CEA6-A446-A203-471CF9A57F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4023" y="2799146"/>
            <a:ext cx="4827178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8" name="Объект 3">
            <a:extLst>
              <a:ext uri="{FF2B5EF4-FFF2-40B4-BE49-F238E27FC236}">
                <a16:creationId xmlns:a16="http://schemas.microsoft.com/office/drawing/2014/main" xmlns="" id="{E40D4044-0F7B-0647-BAB5-16B23EBD9EC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62700" y="2799146"/>
            <a:ext cx="4756241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xmlns="" id="{ED51C063-0222-064B-8A2E-485FE9EAC10D}"/>
              </a:ext>
            </a:extLst>
          </p:cNvPr>
          <p:cNvCxnSpPr>
            <a:cxnSpLocks/>
          </p:cNvCxnSpPr>
          <p:nvPr userDrawn="1"/>
        </p:nvCxnSpPr>
        <p:spPr>
          <a:xfrm>
            <a:off x="63627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4914D182-A7DD-4F7B-B207-262854316ED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 rtl="0"/>
            <a:fld id="{7A984553-A6F7-48EB-8856-1E24313FFF56}" type="datetime4">
              <a:rPr lang="ru-RU" noProof="0" smtClean="0">
                <a:latin typeface="+mn-lt"/>
              </a:rPr>
              <a:t>7 апреля 2021 г.</a:t>
            </a:fld>
            <a:endParaRPr lang="ru-RU" noProof="0" dirty="0">
              <a:latin typeface="+mn-lt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10B29252-5D0B-4B9D-9FBD-8EC0929FE09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/>
          <a:p>
            <a:pPr rtl="0"/>
            <a:r>
              <a:rPr lang="ru-RU" noProof="0" dirty="0"/>
              <a:t>Годовой обзор</a:t>
            </a:r>
            <a:endParaRPr lang="ru-RU" b="0" noProof="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5BB4FEF6-E217-4110-BBF5-C4B77ADC845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5504253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5736">
          <p15:clr>
            <a:srgbClr val="FBAE40"/>
          </p15:clr>
        </p15:guide>
        <p15:guide id="5" pos="1944">
          <p15:clr>
            <a:srgbClr val="FBAE40"/>
          </p15:clr>
        </p15:guide>
        <p15:guide id="6" pos="4008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5352">
          <p15:clr>
            <a:srgbClr val="FBAE40"/>
          </p15:clr>
        </p15:guide>
        <p15:guide id="11" pos="364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столбца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Группа 36">
            <a:extLst>
              <a:ext uri="{FF2B5EF4-FFF2-40B4-BE49-F238E27FC236}">
                <a16:creationId xmlns:a16="http://schemas.microsoft.com/office/drawing/2014/main" xmlns="" id="{868B08E5-2F7C-7749-8BDF-386EAF974BB0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38" name="Полилиния 37">
              <a:extLst>
                <a:ext uri="{FF2B5EF4-FFF2-40B4-BE49-F238E27FC236}">
                  <a16:creationId xmlns:a16="http://schemas.microsoft.com/office/drawing/2014/main" xmlns="" id="{F3E300C0-0B72-9048-9E16-2166E1A88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9" name="Полилиния 38">
              <a:extLst>
                <a:ext uri="{FF2B5EF4-FFF2-40B4-BE49-F238E27FC236}">
                  <a16:creationId xmlns:a16="http://schemas.microsoft.com/office/drawing/2014/main" xmlns="" id="{E4AA520D-9D51-3A42-B9B1-DF72169BC8D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40" name="Полилиния 39">
              <a:extLst>
                <a:ext uri="{FF2B5EF4-FFF2-40B4-BE49-F238E27FC236}">
                  <a16:creationId xmlns:a16="http://schemas.microsoft.com/office/drawing/2014/main" xmlns="" id="{D5F2735E-137C-DB47-AEF0-EFC871A323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32" name="Заголовок 1">
            <a:extLst>
              <a:ext uri="{FF2B5EF4-FFF2-40B4-BE49-F238E27FC236}">
                <a16:creationId xmlns:a16="http://schemas.microsoft.com/office/drawing/2014/main" xmlns="" id="{467E05B6-B7CB-1E4F-96BA-4B8CFE8B6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xmlns="" id="{51DEB652-BD6A-BD41-B85E-704D2C41A1C4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Текст 2">
            <a:extLst>
              <a:ext uri="{FF2B5EF4-FFF2-40B4-BE49-F238E27FC236}">
                <a16:creationId xmlns:a16="http://schemas.microsoft.com/office/drawing/2014/main" xmlns="" id="{A6147D10-E7D7-8F40-AF69-7263987293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ru-RU" noProof="0"/>
              <a:t>Образец текста</a:t>
            </a:r>
          </a:p>
        </p:txBody>
      </p:sp>
      <p:sp>
        <p:nvSpPr>
          <p:cNvPr id="27" name="Объект 3">
            <a:extLst>
              <a:ext uri="{FF2B5EF4-FFF2-40B4-BE49-F238E27FC236}">
                <a16:creationId xmlns:a16="http://schemas.microsoft.com/office/drawing/2014/main" xmlns="" id="{E81957B7-CEA6-A446-A203-471CF9A57F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2500" y="2799146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0" name="Текст 2">
            <a:extLst>
              <a:ext uri="{FF2B5EF4-FFF2-40B4-BE49-F238E27FC236}">
                <a16:creationId xmlns:a16="http://schemas.microsoft.com/office/drawing/2014/main" xmlns="" id="{057DFE0A-61D9-1B48-8196-EA94D04685DD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ru-RU" noProof="0"/>
              <a:t>Образец текста</a:t>
            </a:r>
          </a:p>
        </p:txBody>
      </p:sp>
      <p:sp>
        <p:nvSpPr>
          <p:cNvPr id="21" name="Объект 3">
            <a:extLst>
              <a:ext uri="{FF2B5EF4-FFF2-40B4-BE49-F238E27FC236}">
                <a16:creationId xmlns:a16="http://schemas.microsoft.com/office/drawing/2014/main" xmlns="" id="{C946754A-F105-644E-99A4-DC80B9944243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569372" y="2799146"/>
            <a:ext cx="3050628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2" name="Текст 2">
            <a:extLst>
              <a:ext uri="{FF2B5EF4-FFF2-40B4-BE49-F238E27FC236}">
                <a16:creationId xmlns:a16="http://schemas.microsoft.com/office/drawing/2014/main" xmlns="" id="{368648FC-FC9A-5645-8F0C-390FFFAE180D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ru-RU" noProof="0"/>
              <a:t>Образец текста</a:t>
            </a:r>
          </a:p>
        </p:txBody>
      </p:sp>
      <p:sp>
        <p:nvSpPr>
          <p:cNvPr id="24" name="Объект 3">
            <a:extLst>
              <a:ext uri="{FF2B5EF4-FFF2-40B4-BE49-F238E27FC236}">
                <a16:creationId xmlns:a16="http://schemas.microsoft.com/office/drawing/2014/main" xmlns="" id="{BBB849DC-B114-D145-9879-4FE0688BF57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87017" y="2799146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xmlns="" id="{9F0C4CE5-5F02-B143-8FD1-1B235D270DAC}"/>
              </a:ext>
            </a:extLst>
          </p:cNvPr>
          <p:cNvCxnSpPr>
            <a:cxnSpLocks/>
          </p:cNvCxnSpPr>
          <p:nvPr userDrawn="1"/>
        </p:nvCxnSpPr>
        <p:spPr>
          <a:xfrm>
            <a:off x="4569372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xmlns="" id="{289A8C14-DB28-F34E-8098-168D4C75AF23}"/>
              </a:ext>
            </a:extLst>
          </p:cNvPr>
          <p:cNvCxnSpPr>
            <a:cxnSpLocks/>
          </p:cNvCxnSpPr>
          <p:nvPr userDrawn="1"/>
        </p:nvCxnSpPr>
        <p:spPr>
          <a:xfrm>
            <a:off x="8187017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F0FA07F3-F8E4-4505-85EC-22734AC6879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 rtl="0"/>
            <a:fld id="{26F26F23-C8C0-4EE8-B5C3-CA20E71F4584}" type="datetime4">
              <a:rPr lang="ru-RU" noProof="0" smtClean="0">
                <a:latin typeface="+mn-lt"/>
              </a:rPr>
              <a:t>7 апреля 2021 г.</a:t>
            </a:fld>
            <a:endParaRPr lang="ru-RU" noProof="0" dirty="0">
              <a:latin typeface="+mn-lt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D5165D22-FEF5-4F30-8822-5D2378806A9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/>
          <a:p>
            <a:pPr rtl="0"/>
            <a:r>
              <a:rPr lang="ru-RU" noProof="0" dirty="0"/>
              <a:t>Годовой обзор</a:t>
            </a:r>
            <a:endParaRPr lang="ru-RU" b="0" noProof="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1540F86B-3DA3-4708-AAF5-387BA115C41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2279487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520" userDrawn="1">
          <p15:clr>
            <a:srgbClr val="FBAE40"/>
          </p15:clr>
        </p15:guide>
        <p15:guide id="4" pos="5160" userDrawn="1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4800" userDrawn="1">
          <p15:clr>
            <a:srgbClr val="FBAE40"/>
          </p15:clr>
        </p15:guide>
        <p15:guide id="11" pos="2880" userDrawn="1">
          <p15:clr>
            <a:srgbClr val="FBAE40"/>
          </p15:clr>
        </p15:guide>
        <p15:guide id="12" orient="horz" pos="175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водка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Заголовок 1">
            <a:extLst>
              <a:ext uri="{FF2B5EF4-FFF2-40B4-BE49-F238E27FC236}">
                <a16:creationId xmlns:a16="http://schemas.microsoft.com/office/drawing/2014/main" xmlns="" id="{467E05B6-B7CB-1E4F-96BA-4B8CFE8B6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xmlns="" id="{51DEB652-BD6A-BD41-B85E-704D2C41A1C4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DA8C895-11B9-EA40-B0F8-0F4FE98815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2500" y="2656904"/>
            <a:ext cx="4838700" cy="574318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xmlns="" id="{C47A1EE0-4011-3749-B01C-FC489EEDF880}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16" name="Полилиния 15">
              <a:extLst>
                <a:ext uri="{FF2B5EF4-FFF2-40B4-BE49-F238E27FC236}">
                  <a16:creationId xmlns:a16="http://schemas.microsoft.com/office/drawing/2014/main" xmlns="" id="{17EED68A-6660-2643-BBFB-B6AB92A7C22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7" name="Полилиния 16">
              <a:extLst>
                <a:ext uri="{FF2B5EF4-FFF2-40B4-BE49-F238E27FC236}">
                  <a16:creationId xmlns:a16="http://schemas.microsoft.com/office/drawing/2014/main" xmlns="" id="{BECF9FB8-F6C7-C54D-99F4-11FDF26D7F9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8" name="Полилиния 17">
              <a:extLst>
                <a:ext uri="{FF2B5EF4-FFF2-40B4-BE49-F238E27FC236}">
                  <a16:creationId xmlns:a16="http://schemas.microsoft.com/office/drawing/2014/main" xmlns="" id="{46C7C62D-7D3B-934C-AFF9-0F10E727B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FF85D552-3AFC-4D21-A944-9D41E128A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52500" y="2286000"/>
            <a:ext cx="4838700" cy="315915"/>
          </a:xfrm>
        </p:spPr>
        <p:txBody>
          <a:bodyPr rtlCol="0"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1" name="Текст 2">
            <a:extLst>
              <a:ext uri="{FF2B5EF4-FFF2-40B4-BE49-F238E27FC236}">
                <a16:creationId xmlns:a16="http://schemas.microsoft.com/office/drawing/2014/main" xmlns="" id="{BE8C2EDB-9C70-49A2-865C-E5CD77D3E7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3655" y="3841846"/>
            <a:ext cx="4838700" cy="636754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2" name="Текст 3">
            <a:extLst>
              <a:ext uri="{FF2B5EF4-FFF2-40B4-BE49-F238E27FC236}">
                <a16:creationId xmlns:a16="http://schemas.microsoft.com/office/drawing/2014/main" xmlns="" id="{EE50320A-D017-45C6-9986-94BC43911E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3655" y="3470942"/>
            <a:ext cx="4838700" cy="315915"/>
          </a:xfrm>
        </p:spPr>
        <p:txBody>
          <a:bodyPr rtlCol="0"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3" name="Текст 2">
            <a:extLst>
              <a:ext uri="{FF2B5EF4-FFF2-40B4-BE49-F238E27FC236}">
                <a16:creationId xmlns:a16="http://schemas.microsoft.com/office/drawing/2014/main" xmlns="" id="{673EB498-F5D2-4E15-990A-2AFA4A377C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52500" y="5017901"/>
            <a:ext cx="4838700" cy="908340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4" name="Текст 3">
            <a:extLst>
              <a:ext uri="{FF2B5EF4-FFF2-40B4-BE49-F238E27FC236}">
                <a16:creationId xmlns:a16="http://schemas.microsoft.com/office/drawing/2014/main" xmlns="" id="{1F528150-326B-4BB3-AC38-7FC805DB6BA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52500" y="4646997"/>
            <a:ext cx="4838700" cy="315915"/>
          </a:xfrm>
        </p:spPr>
        <p:txBody>
          <a:bodyPr rtlCol="0"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5" name="Текст 2">
            <a:extLst>
              <a:ext uri="{FF2B5EF4-FFF2-40B4-BE49-F238E27FC236}">
                <a16:creationId xmlns:a16="http://schemas.microsoft.com/office/drawing/2014/main" xmlns="" id="{20EBEFF7-AECA-409B-9ACC-A63A168283B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9647" y="2656904"/>
            <a:ext cx="4838700" cy="574318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6" name="Текст 3">
            <a:extLst>
              <a:ext uri="{FF2B5EF4-FFF2-40B4-BE49-F238E27FC236}">
                <a16:creationId xmlns:a16="http://schemas.microsoft.com/office/drawing/2014/main" xmlns="" id="{29E4D063-8666-4D7A-B8C8-2B9383F798E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99647" y="2286000"/>
            <a:ext cx="4838700" cy="315915"/>
          </a:xfrm>
        </p:spPr>
        <p:txBody>
          <a:bodyPr rtlCol="0"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7" name="Текст 2">
            <a:extLst>
              <a:ext uri="{FF2B5EF4-FFF2-40B4-BE49-F238E27FC236}">
                <a16:creationId xmlns:a16="http://schemas.microsoft.com/office/drawing/2014/main" xmlns="" id="{4717B7CD-A4F9-444E-82B9-8914CB57488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99647" y="3841846"/>
            <a:ext cx="4838700" cy="908340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8" name="Текст 3">
            <a:extLst>
              <a:ext uri="{FF2B5EF4-FFF2-40B4-BE49-F238E27FC236}">
                <a16:creationId xmlns:a16="http://schemas.microsoft.com/office/drawing/2014/main" xmlns="" id="{2CF285B7-A950-4326-A4D5-F5D542D2D65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99647" y="3470942"/>
            <a:ext cx="4838700" cy="315915"/>
          </a:xfrm>
        </p:spPr>
        <p:txBody>
          <a:bodyPr rtlCol="0"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EC45E38A-5516-4C3E-88FC-0DCBD876054B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 rtlCol="0"/>
          <a:lstStyle/>
          <a:p>
            <a:pPr rtl="0"/>
            <a:fld id="{1A20C08B-3B48-4773-80A1-C458F199FF21}" type="datetime4">
              <a:rPr lang="ru-RU" noProof="0" smtClean="0">
                <a:latin typeface="+mn-lt"/>
              </a:rPr>
              <a:t>7 апреля 2021 г.</a:t>
            </a:fld>
            <a:endParaRPr lang="ru-RU" noProof="0" dirty="0">
              <a:latin typeface="+mn-lt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4225273-038D-4F51-A093-83D80104F21A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 rtlCol="0"/>
          <a:lstStyle/>
          <a:p>
            <a:pPr rtl="0"/>
            <a:r>
              <a:rPr lang="ru-RU" noProof="0" dirty="0"/>
              <a:t>Годовой обзор</a:t>
            </a:r>
            <a:endParaRPr lang="ru-RU" b="0" noProof="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7F24E14-E0E0-44FA-A4AA-FA63A858730C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060135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5736">
          <p15:clr>
            <a:srgbClr val="FBAE40"/>
          </p15:clr>
        </p15:guide>
        <p15:guide id="5" pos="1944">
          <p15:clr>
            <a:srgbClr val="FBAE40"/>
          </p15:clr>
        </p15:guide>
        <p15:guide id="6" pos="4008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5352">
          <p15:clr>
            <a:srgbClr val="FBAE40"/>
          </p15:clr>
        </p15:guide>
        <p15:guide id="11" pos="364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асибо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Текст 29">
            <a:extLst>
              <a:ext uri="{FF2B5EF4-FFF2-40B4-BE49-F238E27FC236}">
                <a16:creationId xmlns:a16="http://schemas.microsoft.com/office/drawing/2014/main" xmlns="" id="{BB778BC5-5409-574B-96E2-B45CDD940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96100" y="5102063"/>
            <a:ext cx="4914900" cy="588795"/>
          </a:xfrm>
        </p:spPr>
        <p:txBody>
          <a:bodyPr lIns="0" tIns="0" rIns="0" bIns="0" rtlCol="0" anchor="b">
            <a:noAutofit/>
          </a:bodyPr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7" name="Подзаголовок 2">
            <a:extLst>
              <a:ext uri="{FF2B5EF4-FFF2-40B4-BE49-F238E27FC236}">
                <a16:creationId xmlns:a16="http://schemas.microsoft.com/office/drawing/2014/main" xmlns="" id="{32916F3A-28FA-9A4B-A780-0D687D9328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07623" y="3591098"/>
            <a:ext cx="4903377" cy="1057791"/>
          </a:xfrm>
        </p:spPr>
        <p:txBody>
          <a:bodyPr lIns="0" tIns="0" rIns="0" bIns="0" rtlCol="0">
            <a:norm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xmlns="" id="{E29321F6-59C5-6E4C-A846-6AD00848A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7623" y="2173658"/>
            <a:ext cx="49033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xmlns="" id="{AB5C3BF3-A164-DD48-BD02-4587489DA105}"/>
              </a:ext>
            </a:extLst>
          </p:cNvPr>
          <p:cNvCxnSpPr>
            <a:cxnSpLocks/>
          </p:cNvCxnSpPr>
          <p:nvPr userDrawn="1"/>
        </p:nvCxnSpPr>
        <p:spPr>
          <a:xfrm>
            <a:off x="6896100" y="3233703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Рисунок 2">
            <a:extLst>
              <a:ext uri="{FF2B5EF4-FFF2-40B4-BE49-F238E27FC236}">
                <a16:creationId xmlns:a16="http://schemas.microsoft.com/office/drawing/2014/main" xmlns="" id="{F8C225AD-C009-894E-8AFA-C94EAA06509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xmlns="" id="{FFEF81ED-50DF-3946-87D9-407C13C3CE9F}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31" name="Полилиния 30">
              <a:extLst>
                <a:ext uri="{FF2B5EF4-FFF2-40B4-BE49-F238E27FC236}">
                  <a16:creationId xmlns:a16="http://schemas.microsoft.com/office/drawing/2014/main" xmlns="" id="{4B6857A0-601C-9C40-ADB4-7927C7A4ECA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2" name="Полилиния 31">
              <a:extLst>
                <a:ext uri="{FF2B5EF4-FFF2-40B4-BE49-F238E27FC236}">
                  <a16:creationId xmlns:a16="http://schemas.microsoft.com/office/drawing/2014/main" xmlns="" id="{31562ACC-ECB3-4841-A52C-00DAFF438EBF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3" name="Полилиния 32">
              <a:extLst>
                <a:ext uri="{FF2B5EF4-FFF2-40B4-BE49-F238E27FC236}">
                  <a16:creationId xmlns:a16="http://schemas.microsoft.com/office/drawing/2014/main" xmlns="" id="{77C317B8-91B4-7040-AB8C-CE822CA28A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999130720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60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DD7E9A2-4063-4261-BCB2-EAB5268EBFE5}" type="datetime1">
              <a:rPr lang="ru-RU" noProof="0" smtClean="0"/>
              <a:t>07.04.2021</a:t>
            </a:fld>
            <a:endParaRPr lang="ru-RU" noProof="0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3F31473-23EB-4724-8B59-FE6D21D89FA4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61835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вест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806C6F65-35CD-D64B-992A-0C1C1E00384D}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7" name="Автофигура 24">
              <a:extLst>
                <a:ext uri="{FF2B5EF4-FFF2-40B4-BE49-F238E27FC236}">
                  <a16:creationId xmlns:a16="http://schemas.microsoft.com/office/drawing/2014/main" xmlns="" id="{CFD467E2-FF13-7E4F-BEF9-EA1A17665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8" name="Полилиния 7">
              <a:extLst>
                <a:ext uri="{FF2B5EF4-FFF2-40B4-BE49-F238E27FC236}">
                  <a16:creationId xmlns:a16="http://schemas.microsoft.com/office/drawing/2014/main" xmlns="" id="{CA85A327-3157-B442-993A-6900F7124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9" name="Полилиния 8">
              <a:extLst>
                <a:ext uri="{FF2B5EF4-FFF2-40B4-BE49-F238E27FC236}">
                  <a16:creationId xmlns:a16="http://schemas.microsoft.com/office/drawing/2014/main" xmlns="" id="{9A459CB4-74AF-0544-AB1E-7CC6D10F84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0" name="Полилиния 9">
              <a:extLst>
                <a:ext uri="{FF2B5EF4-FFF2-40B4-BE49-F238E27FC236}">
                  <a16:creationId xmlns:a16="http://schemas.microsoft.com/office/drawing/2014/main" xmlns="" id="{95A20BFD-9142-D64A-A78A-61B75FCA0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1" name="Полилиния 10">
              <a:extLst>
                <a:ext uri="{FF2B5EF4-FFF2-40B4-BE49-F238E27FC236}">
                  <a16:creationId xmlns:a16="http://schemas.microsoft.com/office/drawing/2014/main" xmlns="" id="{B80736DF-C890-DB47-AEAA-D3D92505E63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39F93F26-ED5C-E74E-BFBD-E3054DC1B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 spc="50" baseline="0">
                <a:latin typeface="+mj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xmlns="" id="{CF0FD074-81E2-0D4E-8446-C5B415B238A0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4655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Текст 29">
            <a:extLst>
              <a:ext uri="{FF2B5EF4-FFF2-40B4-BE49-F238E27FC236}">
                <a16:creationId xmlns:a16="http://schemas.microsoft.com/office/drawing/2014/main" xmlns="" id="{58AAB058-5FFC-9E4E-AD2E-FB1B4EE510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2500" y="2818296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5" name="Текст 29">
            <a:extLst>
              <a:ext uri="{FF2B5EF4-FFF2-40B4-BE49-F238E27FC236}">
                <a16:creationId xmlns:a16="http://schemas.microsoft.com/office/drawing/2014/main" xmlns="" id="{18ABDA74-C3EC-274D-BE87-AC5B825A2A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2500" y="2209800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xmlns="" id="{A3DDE02E-BC75-2645-8725-CA2CFD327A3C}"/>
              </a:ext>
            </a:extLst>
          </p:cNvPr>
          <p:cNvCxnSpPr>
            <a:cxnSpLocks/>
          </p:cNvCxnSpPr>
          <p:nvPr userDrawn="1"/>
        </p:nvCxnSpPr>
        <p:spPr>
          <a:xfrm>
            <a:off x="3663043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Текст 29">
            <a:extLst>
              <a:ext uri="{FF2B5EF4-FFF2-40B4-BE49-F238E27FC236}">
                <a16:creationId xmlns:a16="http://schemas.microsoft.com/office/drawing/2014/main" xmlns="" id="{3ABA9FD1-9B74-F14F-81EF-7B3407196B0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3042" y="2818296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8" name="Текст 29">
            <a:extLst>
              <a:ext uri="{FF2B5EF4-FFF2-40B4-BE49-F238E27FC236}">
                <a16:creationId xmlns:a16="http://schemas.microsoft.com/office/drawing/2014/main" xmlns="" id="{0E9E9D03-0186-5B4C-A73F-95ADCD08A44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63042" y="2209800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xmlns="" id="{E01EE6FD-FABB-AD48-92DA-19805B502918}"/>
              </a:ext>
            </a:extLst>
          </p:cNvPr>
          <p:cNvCxnSpPr>
            <a:cxnSpLocks/>
          </p:cNvCxnSpPr>
          <p:nvPr userDrawn="1"/>
        </p:nvCxnSpPr>
        <p:spPr>
          <a:xfrm>
            <a:off x="952500" y="4248119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Текст 29">
            <a:extLst>
              <a:ext uri="{FF2B5EF4-FFF2-40B4-BE49-F238E27FC236}">
                <a16:creationId xmlns:a16="http://schemas.microsoft.com/office/drawing/2014/main" xmlns="" id="{F953BCFF-5CB8-784F-ACC1-A14670E6219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52500" y="5131299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2" name="Текст 29">
            <a:extLst>
              <a:ext uri="{FF2B5EF4-FFF2-40B4-BE49-F238E27FC236}">
                <a16:creationId xmlns:a16="http://schemas.microsoft.com/office/drawing/2014/main" xmlns="" id="{97DCC038-CDD3-1D48-B8BA-2617616935C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52500" y="4522803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xmlns="" id="{93BB36CC-7349-334D-A028-58D01025E726}"/>
              </a:ext>
            </a:extLst>
          </p:cNvPr>
          <p:cNvCxnSpPr>
            <a:cxnSpLocks/>
          </p:cNvCxnSpPr>
          <p:nvPr userDrawn="1"/>
        </p:nvCxnSpPr>
        <p:spPr>
          <a:xfrm>
            <a:off x="3663043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Текст 29">
            <a:extLst>
              <a:ext uri="{FF2B5EF4-FFF2-40B4-BE49-F238E27FC236}">
                <a16:creationId xmlns:a16="http://schemas.microsoft.com/office/drawing/2014/main" xmlns="" id="{C20DFC6E-CE65-E94B-921D-38F386E173F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663042" y="5131299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5" name="Текст 29">
            <a:extLst>
              <a:ext uri="{FF2B5EF4-FFF2-40B4-BE49-F238E27FC236}">
                <a16:creationId xmlns:a16="http://schemas.microsoft.com/office/drawing/2014/main" xmlns="" id="{773FBF72-A3D8-2F4E-BAD2-2755F0BE4A4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63042" y="4522803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xmlns="" id="{C402C0D4-D9C4-F547-B996-38177302A3DC}"/>
              </a:ext>
            </a:extLst>
          </p:cNvPr>
          <p:cNvCxnSpPr>
            <a:cxnSpLocks/>
          </p:cNvCxnSpPr>
          <p:nvPr userDrawn="1"/>
        </p:nvCxnSpPr>
        <p:spPr>
          <a:xfrm>
            <a:off x="6367055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Текст 29">
            <a:extLst>
              <a:ext uri="{FF2B5EF4-FFF2-40B4-BE49-F238E27FC236}">
                <a16:creationId xmlns:a16="http://schemas.microsoft.com/office/drawing/2014/main" xmlns="" id="{9B18A1DC-4A61-514B-9F70-1DCC893EBB1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67054" y="5131299"/>
            <a:ext cx="2129245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8" name="Текст 29">
            <a:extLst>
              <a:ext uri="{FF2B5EF4-FFF2-40B4-BE49-F238E27FC236}">
                <a16:creationId xmlns:a16="http://schemas.microsoft.com/office/drawing/2014/main" xmlns="" id="{DD138509-2AA1-D540-90D6-28847495661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67054" y="4522803"/>
            <a:ext cx="2129245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62655503-4608-4F79-A5D4-B2F67958F263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 rtlCol="0"/>
          <a:lstStyle/>
          <a:p>
            <a:pPr rtl="0"/>
            <a:fld id="{02A7D674-8D44-425B-8E50-A3A77576FE89}" type="datetime4">
              <a:rPr lang="ru-RU" noProof="0" smtClean="0">
                <a:latin typeface="+mn-lt"/>
              </a:rPr>
              <a:t>7 апреля 2021 г.</a:t>
            </a:fld>
            <a:endParaRPr lang="ru-RU" noProof="0" dirty="0">
              <a:latin typeface="+mn-lt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9DAFA395-FE4C-4A99-A74E-57757D8473E1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 rtlCol="0"/>
          <a:lstStyle/>
          <a:p>
            <a:pPr rtl="0"/>
            <a:r>
              <a:rPr lang="ru-RU" noProof="0" dirty="0"/>
              <a:t>Годовой обзор</a:t>
            </a:r>
            <a:endParaRPr lang="ru-RU" b="0" noProof="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30A6A117-A0E8-43E1-9120-CE3B8B97667F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093066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вед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>
            <a:extLst>
              <a:ext uri="{FF2B5EF4-FFF2-40B4-BE49-F238E27FC236}">
                <a16:creationId xmlns:a16="http://schemas.microsoft.com/office/drawing/2014/main" xmlns="" id="{C82066DD-D313-D148-89C7-338EB873A730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15" name="Полилиния 14">
              <a:extLst>
                <a:ext uri="{FF2B5EF4-FFF2-40B4-BE49-F238E27FC236}">
                  <a16:creationId xmlns:a16="http://schemas.microsoft.com/office/drawing/2014/main" xmlns="" id="{A5BBD7C7-99D1-E841-A081-6912D1F2B85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6" name="Полилиния 15">
              <a:extLst>
                <a:ext uri="{FF2B5EF4-FFF2-40B4-BE49-F238E27FC236}">
                  <a16:creationId xmlns:a16="http://schemas.microsoft.com/office/drawing/2014/main" xmlns="" id="{227A14EE-CB79-754A-8B19-EB9874B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xmlns="" id="{35B38B80-C3D3-4C47-B468-C41A8FF36F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14" name="Рисунок 2">
            <a:extLst>
              <a:ext uri="{FF2B5EF4-FFF2-40B4-BE49-F238E27FC236}">
                <a16:creationId xmlns:a16="http://schemas.microsoft.com/office/drawing/2014/main" xmlns="" id="{F0C4E8C2-3240-594A-9D5E-1BCD1AF44C5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-22543"/>
            <a:ext cx="6096000" cy="6903086"/>
          </a:xfr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A5C37098-CEB2-1E45-989B-3DD92F3B1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xmlns="" id="{1D23F761-57FC-3649-AE84-0C3EF95EF561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Текст 29">
            <a:extLst>
              <a:ext uri="{FF2B5EF4-FFF2-40B4-BE49-F238E27FC236}">
                <a16:creationId xmlns:a16="http://schemas.microsoft.com/office/drawing/2014/main" xmlns="" id="{E66F2BC9-2F8A-1543-9AFD-9BAB0E75B3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2499" y="2289363"/>
            <a:ext cx="4572001" cy="27952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CA64E0B3-57C5-4DAF-8531-F39610E77C0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 rtl="0"/>
            <a:fld id="{2806290F-BA92-4A78-92C0-2990469DF00F}" type="datetime4">
              <a:rPr lang="ru-RU" noProof="0" smtClean="0">
                <a:latin typeface="+mn-lt"/>
              </a:rPr>
              <a:t>7 апреля 2021 г.</a:t>
            </a:fld>
            <a:endParaRPr lang="ru-RU" noProof="0" dirty="0">
              <a:latin typeface="+mn-lt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B7E0EC46-C626-4D58-AB64-0B3B850D148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/>
          <a:p>
            <a:pPr rtl="0"/>
            <a:r>
              <a:rPr lang="ru-RU" noProof="0" dirty="0"/>
              <a:t>Годовой обзор</a:t>
            </a:r>
            <a:endParaRPr lang="ru-RU" b="0" noProof="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F25D00C-8F5C-4528-87FA-F9431D96755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073769527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600">
          <p15:clr>
            <a:srgbClr val="FBAE40"/>
          </p15:clr>
        </p15:guide>
        <p15:guide id="6" pos="3480" userDrawn="1">
          <p15:clr>
            <a:srgbClr val="FBAE40"/>
          </p15:clr>
        </p15:guide>
        <p15:guide id="7" orient="horz" pos="1440" userDrawn="1">
          <p15:clr>
            <a:srgbClr val="FBAE40"/>
          </p15:clr>
        </p15:guide>
        <p15:guide id="9" orient="horz" pos="1224" userDrawn="1">
          <p15:clr>
            <a:srgbClr val="FBAE40"/>
          </p15:clr>
        </p15:guide>
        <p15:guide id="10" orient="horz" pos="55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ерерыв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Рисунок 2">
            <a:extLst>
              <a:ext uri="{FF2B5EF4-FFF2-40B4-BE49-F238E27FC236}">
                <a16:creationId xmlns:a16="http://schemas.microsoft.com/office/drawing/2014/main" xmlns="" id="{50E2385F-F6FA-D345-AF77-A9EE8E49310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8" cy="6858000"/>
          </a:xfrm>
          <a:solidFill>
            <a:schemeClr val="accent2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xmlns="" id="{8D492973-78E3-D34E-835E-CF2D45170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3943" y="3045437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100" b="1" i="0" baseline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xmlns="" id="{4BE3A3D6-A0AD-C84D-8B2A-743F5F95432E}"/>
              </a:ext>
            </a:extLst>
          </p:cNvPr>
          <p:cNvCxnSpPr>
            <a:cxnSpLocks/>
          </p:cNvCxnSpPr>
          <p:nvPr userDrawn="1"/>
        </p:nvCxnSpPr>
        <p:spPr>
          <a:xfrm>
            <a:off x="7154721" y="4003877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xmlns="" id="{F4CB38BE-0FF2-694C-AA3C-D73DBF7C332C}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9509760" y="-3"/>
            <a:ext cx="2682238" cy="2682238"/>
            <a:chOff x="0" y="12289"/>
            <a:chExt cx="3550" cy="3551"/>
          </a:xfrm>
          <a:solidFill>
            <a:schemeClr val="tx1"/>
          </a:solidFill>
        </p:grpSpPr>
        <p:sp>
          <p:nvSpPr>
            <p:cNvPr id="23" name="Полилиния 22">
              <a:extLst>
                <a:ext uri="{FF2B5EF4-FFF2-40B4-BE49-F238E27FC236}">
                  <a16:creationId xmlns:a16="http://schemas.microsoft.com/office/drawing/2014/main" xmlns="" id="{F0257420-2EA0-6348-8B9E-1414F5297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4" name="Полилиния 23">
              <a:extLst>
                <a:ext uri="{FF2B5EF4-FFF2-40B4-BE49-F238E27FC236}">
                  <a16:creationId xmlns:a16="http://schemas.microsoft.com/office/drawing/2014/main" xmlns="" id="{7FE65C23-C0EF-BB41-884A-01C2A7356159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xmlns="" id="{F73F5EB6-53C7-D44C-9003-FB5A81F989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35788918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2" pos="7104">
          <p15:clr>
            <a:srgbClr val="FBAE40"/>
          </p15:clr>
        </p15:guide>
        <p15:guide id="3" pos="4344" userDrawn="1">
          <p15:clr>
            <a:srgbClr val="FBAE40"/>
          </p15:clr>
        </p15:guide>
        <p15:guide id="4" pos="4560" userDrawn="1">
          <p15:clr>
            <a:srgbClr val="FBAE40"/>
          </p15:clr>
        </p15:guide>
        <p15:guide id="8" orient="horz" pos="184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Диаграмма 5">
            <a:extLst>
              <a:ext uri="{FF2B5EF4-FFF2-40B4-BE49-F238E27FC236}">
                <a16:creationId xmlns:a16="http://schemas.microsoft.com/office/drawing/2014/main" xmlns="" id="{75992517-0394-6B43-B15D-2A86A34512F3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952500" y="1939108"/>
            <a:ext cx="10352810" cy="4110702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диаграммы</a:t>
            </a: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xmlns="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/>
              <a:t>Щелкните, чтобы изменить </a:t>
            </a: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371012B1-809A-45CE-9FED-46D08DC8C42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pPr rtl="0"/>
            <a:fld id="{0C55B463-854B-4194-9B46-BF41E73CB25D}" type="datetime4">
              <a:rPr lang="ru-RU" noProof="0" smtClean="0">
                <a:latin typeface="+mn-lt"/>
              </a:rPr>
              <a:t>7 апреля 2021 г.</a:t>
            </a:fld>
            <a:endParaRPr lang="ru-RU" noProof="0">
              <a:latin typeface="+mn-lt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3FB6FA27-6601-4107-A3C9-808CB443024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/>
              <a:t>Годовой обзор</a:t>
            </a:r>
            <a:endParaRPr lang="ru-RU" b="0" noProof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0919432A-F8B5-4A96-AEE6-2E159658D5D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5862895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600">
          <p15:clr>
            <a:srgbClr val="FBAE40"/>
          </p15:clr>
        </p15:guide>
        <p15:guide id="2" pos="7080" userDrawn="1">
          <p15:clr>
            <a:srgbClr val="FBAE40"/>
          </p15:clr>
        </p15:guide>
        <p15:guide id="3" pos="2880" userDrawn="1">
          <p15:clr>
            <a:srgbClr val="FBAE40"/>
          </p15:clr>
        </p15:guide>
        <p15:guide id="4" pos="5160" userDrawn="1">
          <p15:clr>
            <a:srgbClr val="FBAE40"/>
          </p15:clr>
        </p15:guide>
        <p15:guide id="5" pos="2520" userDrawn="1">
          <p15:clr>
            <a:srgbClr val="FBAE40"/>
          </p15:clr>
        </p15:guide>
        <p15:guide id="6" pos="4800" userDrawn="1">
          <p15:clr>
            <a:srgbClr val="FBAE40"/>
          </p15:clr>
        </p15:guide>
        <p15:guide id="7" orient="horz" pos="1224" userDrawn="1">
          <p15:clr>
            <a:srgbClr val="FBAE40"/>
          </p15:clr>
        </p15:guide>
        <p15:guide id="8" orient="horz" pos="1392" userDrawn="1">
          <p15:clr>
            <a:srgbClr val="FBAE40"/>
          </p15:clr>
        </p15:guide>
        <p15:guide id="10" orient="horz" pos="55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>
            <a:extLst>
              <a:ext uri="{FF2B5EF4-FFF2-40B4-BE49-F238E27FC236}">
                <a16:creationId xmlns:a16="http://schemas.microsoft.com/office/drawing/2014/main" xmlns="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/>
              <a:t>Щелкните, чтобы изменить </a:t>
            </a:r>
          </a:p>
        </p:txBody>
      </p:sp>
      <p:sp>
        <p:nvSpPr>
          <p:cNvPr id="9" name="Таблица 2">
            <a:extLst>
              <a:ext uri="{FF2B5EF4-FFF2-40B4-BE49-F238E27FC236}">
                <a16:creationId xmlns:a16="http://schemas.microsoft.com/office/drawing/2014/main" xmlns="" id="{1506B022-475A-6647-98FF-D5C319A0C7C4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952500" y="2209800"/>
            <a:ext cx="10287000" cy="2593109"/>
          </a:xfrm>
        </p:spPr>
        <p:txBody>
          <a:bodyPr rtlCol="0"/>
          <a:lstStyle/>
          <a:p>
            <a:pPr rtl="0"/>
            <a:r>
              <a:rPr lang="ru-RU" noProof="0"/>
              <a:t>Вставка таблицы</a:t>
            </a:r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9B2411D2-78FE-46C1-9EA9-C6A882903B5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rtlCol="0"/>
          <a:lstStyle/>
          <a:p>
            <a:pPr rtl="0"/>
            <a:fld id="{FD47D572-75D7-48A9-A900-FC9E28CC8EAF}" type="datetime4">
              <a:rPr lang="ru-RU" noProof="0" smtClean="0">
                <a:latin typeface="+mn-lt"/>
              </a:rPr>
              <a:t>7 апреля 2021 г.</a:t>
            </a:fld>
            <a:endParaRPr lang="ru-RU" noProof="0">
              <a:latin typeface="+mn-lt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C04DAF8F-82DB-4DBE-9041-71217A4516C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noProof="0"/>
              <a:t>Годовой обзор</a:t>
            </a:r>
            <a:endParaRPr lang="ru-RU" b="0" noProof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82F761B-6706-439D-9C75-43E751AB195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0131073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тата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A5C37098-CEB2-1E45-989B-3DD92F3B1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2" y="2476500"/>
            <a:ext cx="7132320" cy="3289971"/>
          </a:xfrm>
          <a:prstGeom prst="rect">
            <a:avLst/>
          </a:prstGeom>
          <a:ln>
            <a:noFill/>
          </a:ln>
        </p:spPr>
        <p:txBody>
          <a:bodyPr lIns="0" tIns="0" rIns="0" bIns="0" rtlCol="0" anchor="t" anchorCtr="0">
            <a:normAutofit/>
          </a:bodyPr>
          <a:lstStyle>
            <a:lvl1pPr>
              <a:lnSpc>
                <a:spcPct val="100000"/>
              </a:lnSpc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0" name="Надпись 9">
            <a:extLst>
              <a:ext uri="{FF2B5EF4-FFF2-40B4-BE49-F238E27FC236}">
                <a16:creationId xmlns:a16="http://schemas.microsoft.com/office/drawing/2014/main" xmlns="" id="{E902327D-DBD4-7A4E-ABF2-A946A559A8AD}"/>
              </a:ext>
            </a:extLst>
          </p:cNvPr>
          <p:cNvSpPr txBox="1"/>
          <p:nvPr userDrawn="1"/>
        </p:nvSpPr>
        <p:spPr>
          <a:xfrm>
            <a:off x="699948" y="-83606"/>
            <a:ext cx="158937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ru-RU" sz="20000" b="1" noProof="0" dirty="0">
                <a:solidFill>
                  <a:schemeClr val="bg1"/>
                </a:solidFill>
              </a:rPr>
              <a:t>«</a:t>
            </a: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xmlns="" id="{6ACB4ADD-D9F4-984E-B29D-A2CF6D19E810}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19" name="Автофигура 24">
              <a:extLst>
                <a:ext uri="{FF2B5EF4-FFF2-40B4-BE49-F238E27FC236}">
                  <a16:creationId xmlns:a16="http://schemas.microsoft.com/office/drawing/2014/main" xmlns="" id="{5017C477-A988-7041-8A67-3D8294D6AD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0" name="Полилиния 19">
              <a:extLst>
                <a:ext uri="{FF2B5EF4-FFF2-40B4-BE49-F238E27FC236}">
                  <a16:creationId xmlns:a16="http://schemas.microsoft.com/office/drawing/2014/main" xmlns="" id="{206D7F37-5DD1-A24E-9CCA-84B2A16855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1" name="Полилиния 20">
              <a:extLst>
                <a:ext uri="{FF2B5EF4-FFF2-40B4-BE49-F238E27FC236}">
                  <a16:creationId xmlns:a16="http://schemas.microsoft.com/office/drawing/2014/main" xmlns="" id="{A6E321C8-096C-1B41-B14F-4CA7AE04BB1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2" name="Полилиния 21">
              <a:extLst>
                <a:ext uri="{FF2B5EF4-FFF2-40B4-BE49-F238E27FC236}">
                  <a16:creationId xmlns:a16="http://schemas.microsoft.com/office/drawing/2014/main" xmlns="" id="{32B3FDD4-EB13-F44F-99D0-BFAB06F00B3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3" name="Полилиния 22">
              <a:extLst>
                <a:ext uri="{FF2B5EF4-FFF2-40B4-BE49-F238E27FC236}">
                  <a16:creationId xmlns:a16="http://schemas.microsoft.com/office/drawing/2014/main" xmlns="" id="{A20BCBD2-A735-0C43-8C55-B384372AC62C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xmlns="" id="{669A90A7-BF26-684E-8C8B-638053DA1234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xmlns="" id="{861D8E86-886A-8744-BC4C-FE82B0243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6" name="Полилиния 25">
              <a:extLst>
                <a:ext uri="{FF2B5EF4-FFF2-40B4-BE49-F238E27FC236}">
                  <a16:creationId xmlns:a16="http://schemas.microsoft.com/office/drawing/2014/main" xmlns="" id="{2D967470-E96E-8843-AAD2-E0C8B807793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7" name="Полилиния 26">
              <a:extLst>
                <a:ext uri="{FF2B5EF4-FFF2-40B4-BE49-F238E27FC236}">
                  <a16:creationId xmlns:a16="http://schemas.microsoft.com/office/drawing/2014/main" xmlns="" id="{C8A27D09-765D-3949-BCCA-238C3514D4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4478292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>
        <p15:guide id="1" pos="600">
          <p15:clr>
            <a:srgbClr val="FBAE40"/>
          </p15:clr>
        </p15:guide>
        <p15:guide id="2" pos="7080" userDrawn="1">
          <p15:clr>
            <a:srgbClr val="FBAE40"/>
          </p15:clr>
        </p15:guide>
        <p15:guide id="3" pos="2880" userDrawn="1">
          <p15:clr>
            <a:srgbClr val="FBAE40"/>
          </p15:clr>
        </p15:guide>
        <p15:guide id="4" pos="5160" userDrawn="1">
          <p15:clr>
            <a:srgbClr val="FBAE40"/>
          </p15:clr>
        </p15:guide>
        <p15:guide id="5" pos="2520" userDrawn="1">
          <p15:clr>
            <a:srgbClr val="FBAE40"/>
          </p15:clr>
        </p15:guide>
        <p15:guide id="6" pos="4800" userDrawn="1">
          <p15:clr>
            <a:srgbClr val="FBAE40"/>
          </p15:clr>
        </p15:guide>
        <p15:guide id="7" orient="horz" pos="1560">
          <p15:clr>
            <a:srgbClr val="FBAE40"/>
          </p15:clr>
        </p15:guide>
        <p15:guide id="8" orient="horz" pos="1752" userDrawn="1">
          <p15:clr>
            <a:srgbClr val="FBAE40"/>
          </p15:clr>
        </p15:guide>
        <p15:guide id="9" orient="horz" pos="1248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Группа 24">
            <a:extLst>
              <a:ext uri="{FF2B5EF4-FFF2-40B4-BE49-F238E27FC236}">
                <a16:creationId xmlns:a16="http://schemas.microsoft.com/office/drawing/2014/main" xmlns="" id="{A7D9F21A-75CF-6045-8FA1-C4F4E21B699C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6" name="Полилиния 25">
              <a:extLst>
                <a:ext uri="{FF2B5EF4-FFF2-40B4-BE49-F238E27FC236}">
                  <a16:creationId xmlns:a16="http://schemas.microsoft.com/office/drawing/2014/main" xmlns="" id="{AEA7E377-BB07-FA43-B532-10A92EE030B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7" name="Полилиния 26">
              <a:extLst>
                <a:ext uri="{FF2B5EF4-FFF2-40B4-BE49-F238E27FC236}">
                  <a16:creationId xmlns:a16="http://schemas.microsoft.com/office/drawing/2014/main" xmlns="" id="{F18DE645-B3D5-2F4E-AAD6-002FEF13A31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6" name="Полилиния 35">
              <a:extLst>
                <a:ext uri="{FF2B5EF4-FFF2-40B4-BE49-F238E27FC236}">
                  <a16:creationId xmlns:a16="http://schemas.microsoft.com/office/drawing/2014/main" xmlns="" id="{B90F6499-BA50-2340-A026-32C79B6BFA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38" name="Рисунок 25">
            <a:extLst>
              <a:ext uri="{FF2B5EF4-FFF2-40B4-BE49-F238E27FC236}">
                <a16:creationId xmlns:a16="http://schemas.microsoft.com/office/drawing/2014/main" xmlns="" id="{2274C164-503B-E746-A155-849A9BC2406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54268" y="2572883"/>
            <a:ext cx="2118245" cy="2037217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61" name="Заголовок 1">
            <a:extLst>
              <a:ext uri="{FF2B5EF4-FFF2-40B4-BE49-F238E27FC236}">
                <a16:creationId xmlns:a16="http://schemas.microsoft.com/office/drawing/2014/main" xmlns="" id="{E2F20AFE-B282-5146-B0D6-F2FC1B6D3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2" y="879063"/>
            <a:ext cx="75322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cxnSp>
        <p:nvCxnSpPr>
          <p:cNvPr id="62" name="Прямая соединительная линия 61">
            <a:extLst>
              <a:ext uri="{FF2B5EF4-FFF2-40B4-BE49-F238E27FC236}">
                <a16:creationId xmlns:a16="http://schemas.microsoft.com/office/drawing/2014/main" xmlns="" id="{F777D2F0-DE3F-8343-B97A-E7FA440532FD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Рисунок 25">
            <a:extLst>
              <a:ext uri="{FF2B5EF4-FFF2-40B4-BE49-F238E27FC236}">
                <a16:creationId xmlns:a16="http://schemas.microsoft.com/office/drawing/2014/main" xmlns="" id="{AF1B5ED8-33F6-FB44-AA92-F0D227BB310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658280" y="2572883"/>
            <a:ext cx="2118245" cy="2037217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72" name="Текст 29">
            <a:extLst>
              <a:ext uri="{FF2B5EF4-FFF2-40B4-BE49-F238E27FC236}">
                <a16:creationId xmlns:a16="http://schemas.microsoft.com/office/drawing/2014/main" xmlns="" id="{0D824BDD-2D23-C943-8FE9-60B7B23B5EC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52500" y="5393169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73" name="Текст 29">
            <a:extLst>
              <a:ext uri="{FF2B5EF4-FFF2-40B4-BE49-F238E27FC236}">
                <a16:creationId xmlns:a16="http://schemas.microsoft.com/office/drawing/2014/main" xmlns="" id="{2F3D441E-DFB1-084B-8192-C6CBECCA40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2500" y="4986745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74" name="Текст 29">
            <a:extLst>
              <a:ext uri="{FF2B5EF4-FFF2-40B4-BE49-F238E27FC236}">
                <a16:creationId xmlns:a16="http://schemas.microsoft.com/office/drawing/2014/main" xmlns="" id="{25797825-E7AE-2C41-A965-E6F0D70D97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63042" y="5393169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75" name="Текст 29">
            <a:extLst>
              <a:ext uri="{FF2B5EF4-FFF2-40B4-BE49-F238E27FC236}">
                <a16:creationId xmlns:a16="http://schemas.microsoft.com/office/drawing/2014/main" xmlns="" id="{63C1927C-E23B-204E-9F3A-2A67D2BF70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3042" y="4986745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76" name="Текст 29">
            <a:extLst>
              <a:ext uri="{FF2B5EF4-FFF2-40B4-BE49-F238E27FC236}">
                <a16:creationId xmlns:a16="http://schemas.microsoft.com/office/drawing/2014/main" xmlns="" id="{EC81F0F5-C204-7248-A336-A655814A8A3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67054" y="5393169"/>
            <a:ext cx="2129245" cy="369332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77" name="Текст 29">
            <a:extLst>
              <a:ext uri="{FF2B5EF4-FFF2-40B4-BE49-F238E27FC236}">
                <a16:creationId xmlns:a16="http://schemas.microsoft.com/office/drawing/2014/main" xmlns="" id="{C9FEF82E-4E9C-8343-9D36-C4A00D7137C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67054" y="4986745"/>
            <a:ext cx="2129245" cy="205837"/>
          </a:xfrm>
        </p:spPr>
        <p:txBody>
          <a:bodyPr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78" name="Текст 29">
            <a:extLst>
              <a:ext uri="{FF2B5EF4-FFF2-40B4-BE49-F238E27FC236}">
                <a16:creationId xmlns:a16="http://schemas.microsoft.com/office/drawing/2014/main" xmlns="" id="{F8AF6664-A005-7A42-9AEF-C5AA5603E4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110254" y="5393169"/>
            <a:ext cx="2129245" cy="369332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79" name="Текст 29">
            <a:extLst>
              <a:ext uri="{FF2B5EF4-FFF2-40B4-BE49-F238E27FC236}">
                <a16:creationId xmlns:a16="http://schemas.microsoft.com/office/drawing/2014/main" xmlns="" id="{5F6C1E52-E2B6-5F45-A863-5BB35ABAFCD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110254" y="4986745"/>
            <a:ext cx="2129245" cy="205837"/>
          </a:xfrm>
        </p:spPr>
        <p:txBody>
          <a:bodyPr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xmlns="" id="{EFD0B2D5-B3C2-D847-A220-86CB6A37E418}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28" name="Автофигура 24">
              <a:extLst>
                <a:ext uri="{FF2B5EF4-FFF2-40B4-BE49-F238E27FC236}">
                  <a16:creationId xmlns:a16="http://schemas.microsoft.com/office/drawing/2014/main" xmlns="" id="{A7FD25A4-760F-814C-915F-DD6E89CA3A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9" name="Полилиния 28">
              <a:extLst>
                <a:ext uri="{FF2B5EF4-FFF2-40B4-BE49-F238E27FC236}">
                  <a16:creationId xmlns:a16="http://schemas.microsoft.com/office/drawing/2014/main" xmlns="" id="{A0CC8369-E81F-D447-87D8-1AF0C58EAC0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0" name="Полилиния 29">
              <a:extLst>
                <a:ext uri="{FF2B5EF4-FFF2-40B4-BE49-F238E27FC236}">
                  <a16:creationId xmlns:a16="http://schemas.microsoft.com/office/drawing/2014/main" xmlns="" id="{C41CA81E-EF54-D048-8775-CD4AB37A7DF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1" name="Полилиния 30">
              <a:extLst>
                <a:ext uri="{FF2B5EF4-FFF2-40B4-BE49-F238E27FC236}">
                  <a16:creationId xmlns:a16="http://schemas.microsoft.com/office/drawing/2014/main" xmlns="" id="{D95A4B85-923E-B641-B239-2A1999AB294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2" name="Полилиния 31">
              <a:extLst>
                <a:ext uri="{FF2B5EF4-FFF2-40B4-BE49-F238E27FC236}">
                  <a16:creationId xmlns:a16="http://schemas.microsoft.com/office/drawing/2014/main" xmlns="" id="{501386DC-76EB-F34E-AD0E-22957D3B38D5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rtlCol="0" anchor="t" anchorCtr="0" upright="1">
              <a:noAutofit/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66" name="Рисунок 25">
            <a:extLst>
              <a:ext uri="{FF2B5EF4-FFF2-40B4-BE49-F238E27FC236}">
                <a16:creationId xmlns:a16="http://schemas.microsoft.com/office/drawing/2014/main" xmlns="" id="{2D21D633-C51E-E94E-BAE3-96F52F76E49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362292" y="2572883"/>
            <a:ext cx="2118245" cy="2037217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69" name="Рисунок 25">
            <a:extLst>
              <a:ext uri="{FF2B5EF4-FFF2-40B4-BE49-F238E27FC236}">
                <a16:creationId xmlns:a16="http://schemas.microsoft.com/office/drawing/2014/main" xmlns="" id="{639EFA5A-9C69-DF4D-81B7-FA1F8CCCF934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112023" y="2572883"/>
            <a:ext cx="2118245" cy="2037217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8ED89364-B1CB-4E72-A6BB-95A34B50661C}"/>
              </a:ext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 rtlCol="0"/>
          <a:lstStyle/>
          <a:p>
            <a:pPr rtl="0"/>
            <a:fld id="{3F186DF9-219D-4BBD-B401-3014ED801DF3}" type="datetime4">
              <a:rPr lang="ru-RU" noProof="0" smtClean="0">
                <a:latin typeface="+mn-lt"/>
              </a:rPr>
              <a:t>7 апреля 2021 г.</a:t>
            </a:fld>
            <a:endParaRPr lang="ru-RU" noProof="0" dirty="0">
              <a:latin typeface="+mn-lt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8E09328F-B310-4BF3-883E-BA9A39676AF2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 rtlCol="0"/>
          <a:lstStyle/>
          <a:p>
            <a:pPr rtl="0"/>
            <a:r>
              <a:rPr lang="ru-RU" noProof="0" dirty="0"/>
              <a:t>Годовой обзор</a:t>
            </a:r>
            <a:endParaRPr lang="ru-RU" b="0" noProof="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04192EF2-9336-43EF-A365-1F54000F7DE9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9963624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>
        <p15:guide id="1" pos="600">
          <p15:clr>
            <a:srgbClr val="FBAE40"/>
          </p15:clr>
        </p15:guide>
        <p15:guide id="2" pos="7080" userDrawn="1">
          <p15:clr>
            <a:srgbClr val="FBAE40"/>
          </p15:clr>
        </p15:guide>
        <p15:guide id="3" pos="2304" userDrawn="1">
          <p15:clr>
            <a:srgbClr val="FBAE40"/>
          </p15:clr>
        </p15:guide>
        <p15:guide id="4" pos="4008" userDrawn="1">
          <p15:clr>
            <a:srgbClr val="FBAE40"/>
          </p15:clr>
        </p15:guide>
        <p15:guide id="5" pos="1944" userDrawn="1">
          <p15:clr>
            <a:srgbClr val="FBAE40"/>
          </p15:clr>
        </p15:guide>
        <p15:guide id="6" pos="3648" userDrawn="1">
          <p15:clr>
            <a:srgbClr val="FBAE40"/>
          </p15:clr>
        </p15:guide>
        <p15:guide id="7" orient="horz" pos="1392" userDrawn="1">
          <p15:clr>
            <a:srgbClr val="FBAE40"/>
          </p15:clr>
        </p15:guide>
        <p15:guide id="8" orient="horz" pos="552" userDrawn="1">
          <p15:clr>
            <a:srgbClr val="FBAE40"/>
          </p15:clr>
        </p15:guide>
        <p15:guide id="9" orient="horz" pos="1224" userDrawn="1">
          <p15:clr>
            <a:srgbClr val="FBAE40"/>
          </p15:clr>
        </p15:guide>
        <p15:guide id="10" pos="5352" userDrawn="1">
          <p15:clr>
            <a:srgbClr val="FBAE40"/>
          </p15:clr>
        </p15:guide>
        <p15:guide id="11" pos="5736" userDrawn="1">
          <p15:clr>
            <a:srgbClr val="FBAE40"/>
          </p15:clr>
        </p15:guide>
        <p15:guide id="12" orient="horz" pos="2904" userDrawn="1">
          <p15:clr>
            <a:srgbClr val="FBAE40"/>
          </p15:clr>
        </p15:guide>
        <p15:guide id="13" orient="horz" pos="160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ременная шкала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040046AF-E5BF-854D-9986-7C3019770FE7}"/>
              </a:ext>
            </a:extLst>
          </p:cNvPr>
          <p:cNvCxnSpPr>
            <a:cxnSpLocks/>
          </p:cNvCxnSpPr>
          <p:nvPr userDrawn="1"/>
        </p:nvCxnSpPr>
        <p:spPr>
          <a:xfrm flipH="1">
            <a:off x="1045959" y="2213783"/>
            <a:ext cx="2136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xmlns="" id="{76CA14A6-0144-BC49-A8D4-C979D13258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180493" y="2213783"/>
            <a:ext cx="11102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xmlns="" id="{FA582FC2-A135-5743-B9C0-6AC7225B42E1}"/>
              </a:ext>
            </a:extLst>
          </p:cNvPr>
          <p:cNvCxnSpPr>
            <a:cxnSpLocks/>
          </p:cNvCxnSpPr>
          <p:nvPr userDrawn="1"/>
        </p:nvCxnSpPr>
        <p:spPr>
          <a:xfrm flipH="1">
            <a:off x="8745623" y="3904712"/>
            <a:ext cx="2136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xmlns="" id="{77C43222-5868-0247-838F-58F4F6C8EE75}"/>
              </a:ext>
            </a:extLst>
          </p:cNvPr>
          <p:cNvCxnSpPr>
            <a:cxnSpLocks/>
          </p:cNvCxnSpPr>
          <p:nvPr userDrawn="1"/>
        </p:nvCxnSpPr>
        <p:spPr>
          <a:xfrm flipH="1">
            <a:off x="3611089" y="3895941"/>
            <a:ext cx="2136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Заголовок 1">
            <a:extLst>
              <a:ext uri="{FF2B5EF4-FFF2-40B4-BE49-F238E27FC236}">
                <a16:creationId xmlns:a16="http://schemas.microsoft.com/office/drawing/2014/main" xmlns="" id="{46EEE005-F78A-9D4F-B159-964376C387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rtlCol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/>
              <a:t>Щелкните, чтобы изменить </a:t>
            </a:r>
          </a:p>
        </p:txBody>
      </p:sp>
      <p:sp>
        <p:nvSpPr>
          <p:cNvPr id="96" name="Текст 29">
            <a:extLst>
              <a:ext uri="{FF2B5EF4-FFF2-40B4-BE49-F238E27FC236}">
                <a16:creationId xmlns:a16="http://schemas.microsoft.com/office/drawing/2014/main" xmlns="" id="{FC61536F-8EA7-5A48-AF76-8B0E251BD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96955" y="2934856"/>
            <a:ext cx="2133600" cy="369332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Щелкните, чтобы изменить </a:t>
            </a:r>
          </a:p>
        </p:txBody>
      </p:sp>
      <p:sp>
        <p:nvSpPr>
          <p:cNvPr id="97" name="Текст 29">
            <a:extLst>
              <a:ext uri="{FF2B5EF4-FFF2-40B4-BE49-F238E27FC236}">
                <a16:creationId xmlns:a16="http://schemas.microsoft.com/office/drawing/2014/main" xmlns="" id="{64FFD994-BD97-ED49-8607-286ECBB1CD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96955" y="2568686"/>
            <a:ext cx="2133600" cy="205837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Щелкните, чтобы изменить </a:t>
            </a:r>
          </a:p>
        </p:txBody>
      </p:sp>
      <p:sp>
        <p:nvSpPr>
          <p:cNvPr id="102" name="Текст 29">
            <a:extLst>
              <a:ext uri="{FF2B5EF4-FFF2-40B4-BE49-F238E27FC236}">
                <a16:creationId xmlns:a16="http://schemas.microsoft.com/office/drawing/2014/main" xmlns="" id="{D1ADE805-BFBC-ED47-B9CB-6CB2FF02E86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897799" y="5087328"/>
            <a:ext cx="2133600" cy="369332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Щелкните, чтобы изменить </a:t>
            </a:r>
          </a:p>
        </p:txBody>
      </p:sp>
      <p:sp>
        <p:nvSpPr>
          <p:cNvPr id="103" name="Текст 29">
            <a:extLst>
              <a:ext uri="{FF2B5EF4-FFF2-40B4-BE49-F238E27FC236}">
                <a16:creationId xmlns:a16="http://schemas.microsoft.com/office/drawing/2014/main" xmlns="" id="{334A3589-641F-F547-891B-149579153B7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897799" y="4701908"/>
            <a:ext cx="2133600" cy="205837"/>
          </a:xfr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lang="en-US" sz="1800" spc="0" baseline="0" dirty="0"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marL="0" lvl="0" indent="0" rtl="0">
              <a:spcBef>
                <a:spcPts val="400"/>
              </a:spcBef>
              <a:buNone/>
            </a:pPr>
            <a:r>
              <a:rPr lang="ru-RU" noProof="0"/>
              <a:t>Щелкните, чтобы изменить </a:t>
            </a:r>
          </a:p>
        </p:txBody>
      </p:sp>
      <p:sp>
        <p:nvSpPr>
          <p:cNvPr id="106" name="Текст 29">
            <a:extLst>
              <a:ext uri="{FF2B5EF4-FFF2-40B4-BE49-F238E27FC236}">
                <a16:creationId xmlns:a16="http://schemas.microsoft.com/office/drawing/2014/main" xmlns="" id="{A63F8454-D12E-A641-ABD0-8977D3F5EC0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001711" y="5087328"/>
            <a:ext cx="2133600" cy="369332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Щелкните, чтобы изменить </a:t>
            </a:r>
          </a:p>
        </p:txBody>
      </p:sp>
      <p:sp>
        <p:nvSpPr>
          <p:cNvPr id="107" name="Текст 29">
            <a:extLst>
              <a:ext uri="{FF2B5EF4-FFF2-40B4-BE49-F238E27FC236}">
                <a16:creationId xmlns:a16="http://schemas.microsoft.com/office/drawing/2014/main" xmlns="" id="{F35AA15D-DBAD-9840-8764-A5B6D486A23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001711" y="4701908"/>
            <a:ext cx="2133600" cy="205837"/>
          </a:xfr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lang="en-US" sz="1800" spc="0" baseline="0" dirty="0"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marL="0" lvl="0" indent="0" rtl="0">
              <a:spcBef>
                <a:spcPts val="400"/>
              </a:spcBef>
              <a:buNone/>
            </a:pPr>
            <a:r>
              <a:rPr lang="ru-RU" noProof="0"/>
              <a:t>Щелкните, чтобы изменить </a:t>
            </a:r>
          </a:p>
        </p:txBody>
      </p:sp>
      <p:sp>
        <p:nvSpPr>
          <p:cNvPr id="108" name="Текст 29">
            <a:extLst>
              <a:ext uri="{FF2B5EF4-FFF2-40B4-BE49-F238E27FC236}">
                <a16:creationId xmlns:a16="http://schemas.microsoft.com/office/drawing/2014/main" xmlns="" id="{8357CA0F-1A55-B145-8305-562F0DF2254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438143" y="2934856"/>
            <a:ext cx="2133600" cy="369332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Щелкните, чтобы изменить </a:t>
            </a:r>
          </a:p>
        </p:txBody>
      </p:sp>
      <p:sp>
        <p:nvSpPr>
          <p:cNvPr id="109" name="Текст 29">
            <a:extLst>
              <a:ext uri="{FF2B5EF4-FFF2-40B4-BE49-F238E27FC236}">
                <a16:creationId xmlns:a16="http://schemas.microsoft.com/office/drawing/2014/main" xmlns="" id="{D6C49F6F-AF28-8942-8442-8F54A1DC388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38143" y="2568686"/>
            <a:ext cx="2133600" cy="205837"/>
          </a:xfrm>
          <a:ln>
            <a:noFill/>
          </a:ln>
        </p:spPr>
        <p:txBody>
          <a:bodyPr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ru-RU" noProof="0"/>
              <a:t>Щелкните, чтобы изменить 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xmlns="" id="{4CE2724A-BCA1-604F-9D18-BF05746408C2}"/>
              </a:ext>
            </a:extLst>
          </p:cNvPr>
          <p:cNvCxnSpPr/>
          <p:nvPr userDrawn="1"/>
        </p:nvCxnSpPr>
        <p:spPr>
          <a:xfrm>
            <a:off x="967689" y="3968780"/>
            <a:ext cx="10275477" cy="0"/>
          </a:xfrm>
          <a:prstGeom prst="line">
            <a:avLst/>
          </a:prstGeom>
          <a:ln w="165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xmlns="" id="{4923D7D1-A9CC-C34C-86FF-43B5C8978712}"/>
              </a:ext>
            </a:extLst>
          </p:cNvPr>
          <p:cNvSpPr/>
          <p:nvPr userDrawn="1"/>
        </p:nvSpPr>
        <p:spPr>
          <a:xfrm>
            <a:off x="964323" y="3883241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xmlns="" id="{6119FF13-13AB-3448-B24E-58E18B3CE2B6}"/>
              </a:ext>
            </a:extLst>
          </p:cNvPr>
          <p:cNvSpPr/>
          <p:nvPr userDrawn="1"/>
        </p:nvSpPr>
        <p:spPr>
          <a:xfrm>
            <a:off x="3531590" y="3892012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22F8F982-870E-AE44-B0D3-B3313BC48DB7}"/>
              </a:ext>
            </a:extLst>
          </p:cNvPr>
          <p:cNvSpPr/>
          <p:nvPr userDrawn="1"/>
        </p:nvSpPr>
        <p:spPr>
          <a:xfrm>
            <a:off x="6098857" y="3883241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C549A137-DB5E-9C40-8C0A-ED607212022C}"/>
              </a:ext>
            </a:extLst>
          </p:cNvPr>
          <p:cNvSpPr/>
          <p:nvPr userDrawn="1"/>
        </p:nvSpPr>
        <p:spPr>
          <a:xfrm>
            <a:off x="8666124" y="3892012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21DC2552-C347-4C3D-8C92-4A6981227C0E}"/>
              </a:ext>
            </a:extLst>
          </p:cNvPr>
          <p:cNvSpPr>
            <a:spLocks noGrp="1"/>
          </p:cNvSpPr>
          <p:nvPr>
            <p:ph type="dt" sz="half" idx="36"/>
          </p:nvPr>
        </p:nvSpPr>
        <p:spPr/>
        <p:txBody>
          <a:bodyPr rtlCol="0"/>
          <a:lstStyle/>
          <a:p>
            <a:pPr rtl="0"/>
            <a:fld id="{55C42BAF-CD1F-4C5E-BB69-89E69EC6C758}" type="datetime4">
              <a:rPr lang="ru-RU" noProof="0" smtClean="0">
                <a:latin typeface="+mn-lt"/>
              </a:rPr>
              <a:t>7 апреля 2021 г.</a:t>
            </a:fld>
            <a:endParaRPr lang="ru-RU" noProof="0">
              <a:latin typeface="+mn-lt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A5B7C35C-F3E4-4522-8711-16E4F9052C2C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 rtlCol="0"/>
          <a:lstStyle/>
          <a:p>
            <a:pPr rtl="0"/>
            <a:r>
              <a:rPr lang="ru-RU" noProof="0"/>
              <a:t>Годовой обзор</a:t>
            </a:r>
            <a:endParaRPr lang="ru-RU" b="0" noProof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1F4D6BAD-56F4-42F1-A2B3-FDB73364FD40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861552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 xmlns="">
        <p15:guide id="1" pos="600">
          <p15:clr>
            <a:srgbClr val="FBAE40"/>
          </p15:clr>
        </p15:guide>
        <p15:guide id="2" pos="7080" userDrawn="1">
          <p15:clr>
            <a:srgbClr val="FBAE40"/>
          </p15:clr>
        </p15:guide>
        <p15:guide id="3" pos="2880" userDrawn="1">
          <p15:clr>
            <a:srgbClr val="FBAE40"/>
          </p15:clr>
        </p15:guide>
        <p15:guide id="4" pos="5160" userDrawn="1">
          <p15:clr>
            <a:srgbClr val="FBAE40"/>
          </p15:clr>
        </p15:guide>
        <p15:guide id="5" pos="2520" userDrawn="1">
          <p15:clr>
            <a:srgbClr val="FBAE40"/>
          </p15:clr>
        </p15:guide>
        <p15:guide id="6" pos="4800" userDrawn="1">
          <p15:clr>
            <a:srgbClr val="FBAE40"/>
          </p15:clr>
        </p15:guide>
        <p15:guide id="7" orient="horz" pos="1224" userDrawn="1">
          <p15:clr>
            <a:srgbClr val="FBAE40"/>
          </p15:clr>
        </p15:guide>
        <p15:guide id="8" orient="horz" pos="3768" userDrawn="1">
          <p15:clr>
            <a:srgbClr val="FBAE40"/>
          </p15:clr>
        </p15:guide>
        <p15:guide id="9" orient="horz" pos="552" userDrawn="1">
          <p15:clr>
            <a:srgbClr val="FBAE40"/>
          </p15:clr>
        </p15:guide>
        <p15:guide id="10" orient="horz" pos="1512" userDrawn="1">
          <p15:clr>
            <a:srgbClr val="FBAE40"/>
          </p15:clr>
        </p15:guide>
        <p15:guide id="11" orient="horz" pos="283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EED84C6-50E6-6C43-8031-AFF6268E0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1550" y="1825625"/>
            <a:ext cx="103822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2" name="Заголовок 11">
            <a:extLst>
              <a:ext uri="{FF2B5EF4-FFF2-40B4-BE49-F238E27FC236}">
                <a16:creationId xmlns:a16="http://schemas.microsoft.com/office/drawing/2014/main" xmlns="" id="{D41FC0AE-253D-D242-9C88-017078F8A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365125"/>
            <a:ext cx="104013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0" name="Дата 3">
            <a:extLst>
              <a:ext uri="{FF2B5EF4-FFF2-40B4-BE49-F238E27FC236}">
                <a16:creationId xmlns:a16="http://schemas.microsoft.com/office/drawing/2014/main" xmlns="" id="{EF47083A-6D76-4B4D-87CA-E08E212F78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92120" y="6332220"/>
            <a:ext cx="131318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8DDC5DBC-5AC9-4B00-9077-59D782F35A50}" type="datetime4">
              <a:rPr lang="ru-RU" noProof="0" smtClean="0">
                <a:latin typeface="+mn-lt"/>
              </a:rPr>
              <a:t>7 апреля 2021 г.</a:t>
            </a:fld>
            <a:endParaRPr lang="ru-RU" noProof="0">
              <a:latin typeface="+mn-lt"/>
            </a:endParaRPr>
          </a:p>
        </p:txBody>
      </p:sp>
      <p:sp>
        <p:nvSpPr>
          <p:cNvPr id="31" name="Нижний колонтитул 4">
            <a:extLst>
              <a:ext uri="{FF2B5EF4-FFF2-40B4-BE49-F238E27FC236}">
                <a16:creationId xmlns:a16="http://schemas.microsoft.com/office/drawing/2014/main" xmlns="" id="{C9955F1C-C0B1-BA44-8905-6991FA0D1E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94790" y="6332220"/>
            <a:ext cx="149733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0" i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/>
              <a:t>Годовой обзор</a:t>
            </a:r>
            <a:endParaRPr lang="ru-RU" b="0" noProof="0"/>
          </a:p>
        </p:txBody>
      </p:sp>
      <p:sp>
        <p:nvSpPr>
          <p:cNvPr id="32" name="Номер слайда 5">
            <a:extLst>
              <a:ext uri="{FF2B5EF4-FFF2-40B4-BE49-F238E27FC236}">
                <a16:creationId xmlns:a16="http://schemas.microsoft.com/office/drawing/2014/main" xmlns="" id="{C8ADA0DF-3751-9A48-8A21-59F01C782D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1550" y="6332220"/>
            <a:ext cx="52324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158922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9" r:id="rId1"/>
    <p:sldLayoutId id="2147483693" r:id="rId2"/>
    <p:sldLayoutId id="2147483671" r:id="rId3"/>
    <p:sldLayoutId id="2147483672" r:id="rId4"/>
    <p:sldLayoutId id="2147483673" r:id="rId5"/>
    <p:sldLayoutId id="2147483684" r:id="rId6"/>
    <p:sldLayoutId id="2147483675" r:id="rId7"/>
    <p:sldLayoutId id="2147483676" r:id="rId8"/>
    <p:sldLayoutId id="2147483677" r:id="rId9"/>
    <p:sldLayoutId id="2147483685" r:id="rId10"/>
    <p:sldLayoutId id="2147483688" r:id="rId11"/>
    <p:sldLayoutId id="2147483692" r:id="rId12"/>
    <p:sldLayoutId id="2147483682" r:id="rId13"/>
    <p:sldLayoutId id="2147483694" r:id="rId1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spc="100" baseline="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600" userDrawn="1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  <p15:guide id="17" pos="39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7" Type="http://schemas.openxmlformats.org/officeDocument/2006/relationships/image" Target="../media/image4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3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hyperlink" Target="https://www.instagram.com/dksolnechniy/" TargetMode="External"/><Relationship Id="rId7" Type="http://schemas.openxmlformats.org/officeDocument/2006/relationships/image" Target="../media/image17.jpeg"/><Relationship Id="rId2" Type="http://schemas.openxmlformats.org/officeDocument/2006/relationships/hyperlink" Target="https://dk-solnechniy.msk.muzkult.ru/" TargetMode="Externa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vk.com/dksolnechniy_kurilovo" TargetMode="External"/><Relationship Id="rId5" Type="http://schemas.openxmlformats.org/officeDocument/2006/relationships/hyperlink" Target="https://vk.com/shapovodk" TargetMode="External"/><Relationship Id="rId4" Type="http://schemas.openxmlformats.org/officeDocument/2006/relationships/hyperlink" Target="https://www.youtube.com/channel/UCTyF3E_mRik3LCKrdh6Hniw/featured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8.jpg"/><Relationship Id="rId4" Type="http://schemas.openxmlformats.org/officeDocument/2006/relationships/image" Target="../media/image87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G"/><Relationship Id="rId9" Type="http://schemas.openxmlformats.org/officeDocument/2006/relationships/image" Target="../media/image17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organzalshapovo/" TargetMode="External"/><Relationship Id="rId3" Type="http://schemas.openxmlformats.org/officeDocument/2006/relationships/hyperlink" Target="https://vk.com/id615293631" TargetMode="External"/><Relationship Id="rId7" Type="http://schemas.openxmlformats.org/officeDocument/2006/relationships/hyperlink" Target="https://vk.com/organzal" TargetMode="External"/><Relationship Id="rId2" Type="http://schemas.openxmlformats.org/officeDocument/2006/relationships/hyperlink" Target="https://museum-shchapovo.msk.muzkult.ru/" TargetMode="Externa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://www.organzal.ru/" TargetMode="External"/><Relationship Id="rId5" Type="http://schemas.openxmlformats.org/officeDocument/2006/relationships/hyperlink" Target="https://www.instagram.com/organ.zal/" TargetMode="External"/><Relationship Id="rId4" Type="http://schemas.openxmlformats.org/officeDocument/2006/relationships/hyperlink" Target="https://www.instagram.com/museum_shchapovo/" TargetMode="External"/><Relationship Id="rId9" Type="http://schemas.openxmlformats.org/officeDocument/2006/relationships/image" Target="../media/image1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2.jpg"/><Relationship Id="rId4" Type="http://schemas.openxmlformats.org/officeDocument/2006/relationships/image" Target="../media/image91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www.instagram.com/mku.p/" TargetMode="External"/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7.jpg"/><Relationship Id="rId5" Type="http://schemas.openxmlformats.org/officeDocument/2006/relationships/image" Target="../media/image96.png"/><Relationship Id="rId4" Type="http://schemas.openxmlformats.org/officeDocument/2006/relationships/image" Target="../media/image95.jp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mailto:schapovo@schapovo.ru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hyperlink" Target="mailto:schapovskoe@mos.ru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93E168C-8042-5B4E-A5A4-A5BF693AE2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1451" y="4191430"/>
            <a:ext cx="5449436" cy="2231336"/>
          </a:xfrm>
        </p:spPr>
        <p:txBody>
          <a:bodyPr rtlCol="0"/>
          <a:lstStyle/>
          <a:p>
            <a:pPr algn="ctr" rtl="0"/>
            <a:r>
              <a:rPr lang="en-US" sz="480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sz="48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480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sz="48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480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sz="48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480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sz="48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480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sz="48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480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sz="48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4800" dirty="0">
                <a:solidFill>
                  <a:schemeClr val="accent1">
                    <a:lumMod val="50000"/>
                  </a:schemeClr>
                </a:solidFill>
              </a:rPr>
              <a:t>Итоги социально-экономического развития </a:t>
            </a:r>
            <a:br>
              <a:rPr lang="ru-RU" sz="48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480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48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4000" dirty="0">
                <a:solidFill>
                  <a:srgbClr val="FFC000"/>
                </a:solidFill>
              </a:rPr>
              <a:t>поселения Щаповское </a:t>
            </a:r>
            <a:r>
              <a:rPr lang="ru-RU" sz="4000" dirty="0">
                <a:solidFill>
                  <a:srgbClr val="00CC66"/>
                </a:solidFill>
              </a:rPr>
              <a:t/>
            </a:r>
            <a:br>
              <a:rPr lang="ru-RU" sz="4000" dirty="0">
                <a:solidFill>
                  <a:srgbClr val="00CC66"/>
                </a:solidFill>
              </a:rPr>
            </a:br>
            <a:r>
              <a:rPr lang="ru-RU" sz="4000" dirty="0">
                <a:solidFill>
                  <a:srgbClr val="00CC66"/>
                </a:solidFill>
              </a:rPr>
              <a:t/>
            </a:r>
            <a:br>
              <a:rPr lang="ru-RU" sz="4000" dirty="0">
                <a:solidFill>
                  <a:srgbClr val="00CC66"/>
                </a:solidFill>
              </a:rPr>
            </a:br>
            <a:r>
              <a:rPr lang="ru-RU" sz="4000" dirty="0">
                <a:solidFill>
                  <a:srgbClr val="00CC66"/>
                </a:solidFill>
              </a:rPr>
              <a:t/>
            </a:r>
            <a:br>
              <a:rPr lang="ru-RU" sz="4000" dirty="0">
                <a:solidFill>
                  <a:srgbClr val="00CC66"/>
                </a:solidFill>
              </a:rPr>
            </a:br>
            <a:r>
              <a:rPr lang="ru-RU" sz="4000" dirty="0">
                <a:solidFill>
                  <a:srgbClr val="00B050"/>
                </a:solidFill>
              </a:rPr>
              <a:t>в 2020 году</a:t>
            </a:r>
            <a:endParaRPr lang="ru-RU" sz="4800" dirty="0">
              <a:solidFill>
                <a:srgbClr val="00B05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C61B989-7C63-4292-A10A-660B3FA852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752" y="166968"/>
            <a:ext cx="712872" cy="908521"/>
          </a:xfrm>
          <a:prstGeom prst="rect">
            <a:avLst/>
          </a:prstGeom>
        </p:spPr>
      </p:pic>
      <p:pic>
        <p:nvPicPr>
          <p:cNvPr id="7" name="Picture 4" descr="ÐÐµÑÐ±">
            <a:extLst>
              <a:ext uri="{FF2B5EF4-FFF2-40B4-BE49-F238E27FC236}">
                <a16:creationId xmlns:a16="http://schemas.microsoft.com/office/drawing/2014/main" xmlns="" id="{9F9FF9A1-B498-4E71-BA92-A213BF904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348" y="196864"/>
            <a:ext cx="702900" cy="87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09507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2">
            <a:extLst>
              <a:ext uri="{FF2B5EF4-FFF2-40B4-BE49-F238E27FC236}">
                <a16:creationId xmlns:a16="http://schemas.microsoft.com/office/drawing/2014/main" xmlns="" id="{8B216841-77D8-49AC-94BE-78E25B415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613" y="879475"/>
            <a:ext cx="10341697" cy="61118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Бюджет поселения исполнен по расходам </a:t>
            </a: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сумме 297 млн. 427 тыс. рублей</a:t>
            </a: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xmlns="" id="{FEDF2EBB-BF09-4DD0-8D7F-B33571E4CF35}"/>
              </a:ext>
            </a:extLst>
          </p:cNvPr>
          <p:cNvGraphicFramePr>
            <a:graphicFrameLocks noGrp="1"/>
          </p:cNvGraphicFramePr>
          <p:nvPr>
            <p:ph type="chart" sz="quarter" idx="10"/>
            <p:extLst>
              <p:ext uri="{D42A27DB-BD31-4B8C-83A1-F6EECF244321}">
                <p14:modId xmlns:p14="http://schemas.microsoft.com/office/powerpoint/2010/main" val="220725710"/>
              </p:ext>
            </p:extLst>
          </p:nvPr>
        </p:nvGraphicFramePr>
        <p:xfrm>
          <a:off x="175847" y="1195754"/>
          <a:ext cx="11875476" cy="55332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842501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65CFF5F-6DFB-0D49-B8B1-661F7E788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630" y="785278"/>
            <a:ext cx="12192000" cy="610863"/>
          </a:xfrm>
        </p:spPr>
        <p:txBody>
          <a:bodyPr rtlCol="0">
            <a:noAutofit/>
          </a:bodyPr>
          <a:lstStyle/>
          <a:p>
            <a:pPr algn="ctr" rtl="0"/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96 млн </a:t>
            </a:r>
            <a:r>
              <a:rPr lang="ru-RU" sz="3200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руб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2800" b="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израсходовано в рамках программы 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«Благоустройство территорий жилой застройки»</a:t>
            </a:r>
          </a:p>
        </p:txBody>
      </p:sp>
      <p:graphicFrame>
        <p:nvGraphicFramePr>
          <p:cNvPr id="7" name="Таблица 4">
            <a:extLst>
              <a:ext uri="{FF2B5EF4-FFF2-40B4-BE49-F238E27FC236}">
                <a16:creationId xmlns:a16="http://schemas.microsoft.com/office/drawing/2014/main" xmlns="" id="{F3B5A5E4-3ABE-D143-902C-F2BCA6C75EDE}"/>
              </a:ext>
            </a:extLst>
          </p:cNvPr>
          <p:cNvGraphicFramePr>
            <a:graphicFrameLocks noGrp="1"/>
          </p:cNvGraphicFramePr>
          <p:nvPr>
            <p:ph type="tbl" sz="quarter" idx="10"/>
            <p:extLst>
              <p:ext uri="{D42A27DB-BD31-4B8C-83A1-F6EECF244321}">
                <p14:modId xmlns:p14="http://schemas.microsoft.com/office/powerpoint/2010/main" val="3247428942"/>
              </p:ext>
            </p:extLst>
          </p:nvPr>
        </p:nvGraphicFramePr>
        <p:xfrm>
          <a:off x="386860" y="1186441"/>
          <a:ext cx="11535510" cy="3087150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2307102">
                  <a:extLst>
                    <a:ext uri="{9D8B030D-6E8A-4147-A177-3AD203B41FA5}">
                      <a16:colId xmlns:a16="http://schemas.microsoft.com/office/drawing/2014/main" xmlns="" val="1689330750"/>
                    </a:ext>
                  </a:extLst>
                </a:gridCol>
                <a:gridCol w="2307102">
                  <a:extLst>
                    <a:ext uri="{9D8B030D-6E8A-4147-A177-3AD203B41FA5}">
                      <a16:colId xmlns:a16="http://schemas.microsoft.com/office/drawing/2014/main" xmlns="" val="2660631934"/>
                    </a:ext>
                  </a:extLst>
                </a:gridCol>
                <a:gridCol w="2307102">
                  <a:extLst>
                    <a:ext uri="{9D8B030D-6E8A-4147-A177-3AD203B41FA5}">
                      <a16:colId xmlns:a16="http://schemas.microsoft.com/office/drawing/2014/main" xmlns="" val="3909717689"/>
                    </a:ext>
                  </a:extLst>
                </a:gridCol>
                <a:gridCol w="2299137">
                  <a:extLst>
                    <a:ext uri="{9D8B030D-6E8A-4147-A177-3AD203B41FA5}">
                      <a16:colId xmlns:a16="http://schemas.microsoft.com/office/drawing/2014/main" xmlns="" val="1603189107"/>
                    </a:ext>
                  </a:extLst>
                </a:gridCol>
                <a:gridCol w="2315067">
                  <a:extLst>
                    <a:ext uri="{9D8B030D-6E8A-4147-A177-3AD203B41FA5}">
                      <a16:colId xmlns:a16="http://schemas.microsoft.com/office/drawing/2014/main" xmlns="" val="2755691855"/>
                    </a:ext>
                  </a:extLst>
                </a:gridCol>
              </a:tblGrid>
              <a:tr h="333662">
                <a:tc>
                  <a:txBody>
                    <a:bodyPr/>
                    <a:lstStyle/>
                    <a:p>
                      <a:pPr algn="ctr" rtl="0"/>
                      <a:endParaRPr lang="ru-RU" b="1" i="0" noProof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ru-RU" sz="1400" b="0" i="0" noProof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ru-RU" sz="1400" b="0" i="0" noProof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ru-RU" sz="1400" b="0" i="0" noProof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ru-RU" sz="1400" b="0" i="0" noProof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79928716"/>
                  </a:ext>
                </a:extLst>
              </a:tr>
              <a:tr h="907130">
                <a:tc>
                  <a:txBody>
                    <a:bodyPr/>
                    <a:lstStyle/>
                    <a:p>
                      <a:pPr algn="ctr" rtl="0"/>
                      <a:r>
                        <a:rPr lang="ru-RU" sz="1600" b="0" i="0" noProof="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Устройство и ремонт детских игровых площадок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400" b="1" noProof="0" dirty="0" err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п.Щапово</a:t>
                      </a:r>
                      <a:r>
                        <a:rPr lang="ru-RU" sz="1400" b="1" noProof="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 </a:t>
                      </a:r>
                    </a:p>
                    <a:p>
                      <a:pPr algn="ctr" rtl="0"/>
                      <a:r>
                        <a:rPr lang="ru-RU" sz="1400" b="1" noProof="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д. 32, 49, 51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400" b="1" noProof="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п.Курилово</a:t>
                      </a:r>
                      <a:r>
                        <a:rPr lang="ru-RU" sz="1400" b="1" noProof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 </a:t>
                      </a:r>
                      <a:r>
                        <a:rPr lang="ru-RU" sz="1400" b="1" noProof="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ул.Центральная</a:t>
                      </a:r>
                      <a:r>
                        <a:rPr lang="ru-RU" sz="1400" b="1" noProof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 д.4а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400" b="1" noProof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п. Спортбазы, д.8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400" b="1" noProof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д. </a:t>
                      </a:r>
                      <a:r>
                        <a:rPr lang="ru-RU" sz="1400" b="1" noProof="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Шаганино</a:t>
                      </a:r>
                      <a:r>
                        <a:rPr lang="ru-RU" sz="1400" b="1" noProof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 д.83а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60208656"/>
                  </a:ext>
                </a:extLst>
              </a:tr>
              <a:tr h="907130">
                <a:tc>
                  <a:txBody>
                    <a:bodyPr/>
                    <a:lstStyle/>
                    <a:p>
                      <a:pPr algn="ctr" rtl="0"/>
                      <a:r>
                        <a:rPr lang="ru-RU" sz="1600" b="0" i="0" noProof="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Устройство пешеходных зон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400" b="1" noProof="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п. </a:t>
                      </a:r>
                      <a:r>
                        <a:rPr lang="ru-RU" sz="1400" b="1" noProof="0" dirty="0" err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Щапово</a:t>
                      </a:r>
                      <a:r>
                        <a:rPr lang="ru-RU" sz="1400" b="1" noProof="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 д.49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400" b="1" noProof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п. </a:t>
                      </a:r>
                      <a:r>
                        <a:rPr lang="ru-RU" sz="1400" b="1" noProof="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Курилово</a:t>
                      </a:r>
                      <a:r>
                        <a:rPr lang="ru-RU" sz="1400" b="1" noProof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 </a:t>
                      </a:r>
                      <a:r>
                        <a:rPr lang="ru-RU" sz="1400" b="1" noProof="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ул.Центральная</a:t>
                      </a:r>
                      <a:r>
                        <a:rPr lang="ru-RU" sz="1400" b="1" noProof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 д.32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400" b="1" noProof="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п.Курилово</a:t>
                      </a:r>
                      <a:r>
                        <a:rPr lang="ru-RU" sz="1400" b="1" noProof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 </a:t>
                      </a:r>
                      <a:r>
                        <a:rPr lang="ru-RU" sz="1400" b="1" noProof="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ул.Центральная</a:t>
                      </a:r>
                      <a:r>
                        <a:rPr lang="ru-RU" sz="1400" b="1" noProof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– Варшавское шоссе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400" b="1" noProof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Ремонт пешеходного моста в </a:t>
                      </a:r>
                      <a:r>
                        <a:rPr lang="ru-RU" sz="1400" b="1" noProof="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д.Песье</a:t>
                      </a:r>
                      <a:endParaRPr lang="ru-RU" sz="1400" b="1" noProof="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34243071"/>
                  </a:ext>
                </a:extLst>
              </a:tr>
              <a:tr h="907130">
                <a:tc>
                  <a:txBody>
                    <a:bodyPr/>
                    <a:lstStyle/>
                    <a:p>
                      <a:pPr algn="ctr" rtl="0"/>
                      <a:r>
                        <a:rPr lang="ru-RU" sz="1600" b="0" i="0" noProof="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Устройство партерного газона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400" b="1" noProof="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п. </a:t>
                      </a:r>
                      <a:r>
                        <a:rPr lang="ru-RU" sz="1400" b="1" noProof="0" dirty="0" err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Щапово</a:t>
                      </a:r>
                      <a:r>
                        <a:rPr lang="ru-RU" sz="1400" b="1" noProof="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 д.34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ru-RU" sz="1400" b="1" noProof="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ru-RU" sz="1400" b="1" noProof="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ru-RU" sz="1400" b="1" noProof="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5808797"/>
                  </a:ext>
                </a:extLst>
              </a:tr>
            </a:tbl>
          </a:graphicData>
        </a:graphic>
      </p:graphicFrame>
      <p:graphicFrame>
        <p:nvGraphicFramePr>
          <p:cNvPr id="8" name="Таблица 4">
            <a:extLst>
              <a:ext uri="{FF2B5EF4-FFF2-40B4-BE49-F238E27FC236}">
                <a16:creationId xmlns:a16="http://schemas.microsoft.com/office/drawing/2014/main" xmlns="" id="{7CDB46D1-46CC-41B0-A37E-0EF959106FD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641936"/>
              </p:ext>
            </p:extLst>
          </p:nvPr>
        </p:nvGraphicFramePr>
        <p:xfrm>
          <a:off x="386860" y="3429000"/>
          <a:ext cx="11535510" cy="3320216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2307102">
                  <a:extLst>
                    <a:ext uri="{9D8B030D-6E8A-4147-A177-3AD203B41FA5}">
                      <a16:colId xmlns:a16="http://schemas.microsoft.com/office/drawing/2014/main" xmlns="" val="1689330750"/>
                    </a:ext>
                  </a:extLst>
                </a:gridCol>
                <a:gridCol w="2307102">
                  <a:extLst>
                    <a:ext uri="{9D8B030D-6E8A-4147-A177-3AD203B41FA5}">
                      <a16:colId xmlns:a16="http://schemas.microsoft.com/office/drawing/2014/main" xmlns="" val="2660631934"/>
                    </a:ext>
                  </a:extLst>
                </a:gridCol>
                <a:gridCol w="2307102">
                  <a:extLst>
                    <a:ext uri="{9D8B030D-6E8A-4147-A177-3AD203B41FA5}">
                      <a16:colId xmlns:a16="http://schemas.microsoft.com/office/drawing/2014/main" xmlns="" val="3909717689"/>
                    </a:ext>
                  </a:extLst>
                </a:gridCol>
                <a:gridCol w="2299137">
                  <a:extLst>
                    <a:ext uri="{9D8B030D-6E8A-4147-A177-3AD203B41FA5}">
                      <a16:colId xmlns:a16="http://schemas.microsoft.com/office/drawing/2014/main" xmlns="" val="1603189107"/>
                    </a:ext>
                  </a:extLst>
                </a:gridCol>
                <a:gridCol w="2315067">
                  <a:extLst>
                    <a:ext uri="{9D8B030D-6E8A-4147-A177-3AD203B41FA5}">
                      <a16:colId xmlns:a16="http://schemas.microsoft.com/office/drawing/2014/main" xmlns="" val="2755691855"/>
                    </a:ext>
                  </a:extLst>
                </a:gridCol>
              </a:tblGrid>
              <a:tr h="807466">
                <a:tc>
                  <a:txBody>
                    <a:bodyPr/>
                    <a:lstStyle/>
                    <a:p>
                      <a:pPr algn="ctr" rtl="0"/>
                      <a:endParaRPr lang="ru-RU" b="1" i="0" noProof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ru-RU" sz="1400" b="0" i="0" noProof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ru-RU" sz="1400" b="0" i="0" noProof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ru-RU" sz="1400" b="0" i="0" noProof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ru-RU" sz="1400" b="0" i="0" noProof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79928716"/>
                  </a:ext>
                </a:extLst>
              </a:tr>
              <a:tr h="943004">
                <a:tc>
                  <a:txBody>
                    <a:bodyPr/>
                    <a:lstStyle/>
                    <a:p>
                      <a:pPr algn="ctr" rtl="0"/>
                      <a:r>
                        <a:rPr lang="ru-RU" sz="1600" b="0" i="0" noProof="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Ремонт </a:t>
                      </a:r>
                      <a:r>
                        <a:rPr lang="ru-RU" sz="1600" b="0" i="0" noProof="0" dirty="0" err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асфальто</a:t>
                      </a:r>
                      <a:r>
                        <a:rPr lang="ru-RU" sz="1600" b="0" i="0" noProof="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-бетонного покрытия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400" b="1" noProof="0" dirty="0" err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п.Щапово</a:t>
                      </a:r>
                      <a:r>
                        <a:rPr lang="ru-RU" sz="1400" b="1" noProof="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 д. 43, 44, 47,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ru-RU" sz="1400" b="1" noProof="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ru-RU" sz="1400" b="1" noProof="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ru-RU" sz="1400" b="1" noProof="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60208656"/>
                  </a:ext>
                </a:extLst>
              </a:tr>
              <a:tr h="838226">
                <a:tc>
                  <a:txBody>
                    <a:bodyPr/>
                    <a:lstStyle/>
                    <a:p>
                      <a:pPr algn="ctr" rtl="0"/>
                      <a:r>
                        <a:rPr lang="ru-RU" sz="16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Ремонт контейнерных площадок</a:t>
                      </a:r>
                      <a:endParaRPr lang="ru-RU" sz="1600" b="0" i="0" noProof="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400" b="1" noProof="0" dirty="0" err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п.Щапово</a:t>
                      </a:r>
                      <a:r>
                        <a:rPr lang="ru-RU" sz="1400" b="1" noProof="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 </a:t>
                      </a:r>
                    </a:p>
                    <a:p>
                      <a:pPr algn="ctr" rtl="0"/>
                      <a:r>
                        <a:rPr lang="ru-RU" sz="1400" b="1" noProof="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д. 31,40,41,49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ru-RU" sz="1400" b="1" noProof="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ru-RU" sz="1400" b="1" noProof="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ru-RU" sz="1400" b="1" noProof="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34243071"/>
                  </a:ext>
                </a:extLst>
              </a:tr>
              <a:tr h="711350">
                <a:tc>
                  <a:txBody>
                    <a:bodyPr/>
                    <a:lstStyle/>
                    <a:p>
                      <a:pPr algn="ctr" rtl="0"/>
                      <a:r>
                        <a:rPr lang="ru-RU" sz="1600" b="0" i="0" noProof="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Устройство </a:t>
                      </a:r>
                      <a:r>
                        <a:rPr lang="ru-RU" sz="1600" b="0" i="0" noProof="0" dirty="0" err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велопарковки</a:t>
                      </a:r>
                      <a:endParaRPr lang="ru-RU" sz="1600" b="0" i="0" noProof="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400" b="1" noProof="0" dirty="0" err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п.Щапово</a:t>
                      </a:r>
                      <a:r>
                        <a:rPr lang="ru-RU" sz="1400" b="1" noProof="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 д.2, 23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400" b="1" noProof="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п.Курилово</a:t>
                      </a:r>
                      <a:r>
                        <a:rPr lang="ru-RU" sz="1400" b="1" noProof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 </a:t>
                      </a:r>
                      <a:r>
                        <a:rPr lang="ru-RU" sz="1400" b="1" noProof="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ул.Центральная</a:t>
                      </a:r>
                      <a:r>
                        <a:rPr lang="ru-RU" sz="1400" b="1" noProof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 д.32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ru-RU" sz="1400" b="1" noProof="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ru-RU" sz="1400" b="1" noProof="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58087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63106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xmlns="" id="{439D0E1B-D1DE-4C01-98FA-E632766C2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757" y="1087384"/>
            <a:ext cx="11430000" cy="6108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0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ru-RU" b="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3600" b="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Устройство и ремонт детских игровых площадок</a:t>
            </a:r>
            <a:r>
              <a:rPr lang="ru-RU" b="0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ru-RU" b="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4400" b="0" i="0" noProof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ru-RU" sz="4400" b="0" i="0" noProof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ru-RU" dirty="0"/>
          </a:p>
        </p:txBody>
      </p:sp>
      <p:pic>
        <p:nvPicPr>
          <p:cNvPr id="17" name="Объект 16">
            <a:extLst>
              <a:ext uri="{FF2B5EF4-FFF2-40B4-BE49-F238E27FC236}">
                <a16:creationId xmlns:a16="http://schemas.microsoft.com/office/drawing/2014/main" xmlns="" id="{3C29D46F-AD89-4EFA-AD8F-6B427DA8509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2" y="633062"/>
            <a:ext cx="12069515" cy="6131156"/>
          </a:xfrm>
        </p:spPr>
      </p:pic>
      <p:sp>
        <p:nvSpPr>
          <p:cNvPr id="12" name="Текст 11">
            <a:extLst>
              <a:ext uri="{FF2B5EF4-FFF2-40B4-BE49-F238E27FC236}">
                <a16:creationId xmlns:a16="http://schemas.microsoft.com/office/drawing/2014/main" xmlns="" id="{AF058C5A-30EB-41E6-8345-5A7AB6BCFD9A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10180216" y="6301370"/>
            <a:ext cx="1950541" cy="404216"/>
          </a:xfrm>
        </p:spPr>
        <p:txBody>
          <a:bodyPr>
            <a:normAutofit fontScale="92500"/>
          </a:bodyPr>
          <a:lstStyle/>
          <a:p>
            <a:r>
              <a:rPr lang="ru-RU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п. </a:t>
            </a:r>
            <a:r>
              <a:rPr lang="ru-RU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Щапово</a:t>
            </a:r>
            <a:r>
              <a:rPr lang="ru-RU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д. 49</a:t>
            </a:r>
          </a:p>
        </p:txBody>
      </p:sp>
    </p:spTree>
    <p:extLst>
      <p:ext uri="{BB962C8B-B14F-4D97-AF65-F5344CB8AC3E}">
        <p14:creationId xmlns:p14="http://schemas.microsoft.com/office/powerpoint/2010/main" val="29429351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Объект 16">
            <a:extLst>
              <a:ext uri="{FF2B5EF4-FFF2-40B4-BE49-F238E27FC236}">
                <a16:creationId xmlns:a16="http://schemas.microsoft.com/office/drawing/2014/main" xmlns="" id="{3C29D46F-AD89-4EFA-AD8F-6B427DA8509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43" y="574431"/>
            <a:ext cx="12069514" cy="6131155"/>
          </a:xfrm>
        </p:spPr>
      </p:pic>
      <p:sp>
        <p:nvSpPr>
          <p:cNvPr id="12" name="Текст 11">
            <a:extLst>
              <a:ext uri="{FF2B5EF4-FFF2-40B4-BE49-F238E27FC236}">
                <a16:creationId xmlns:a16="http://schemas.microsoft.com/office/drawing/2014/main" xmlns="" id="{AF058C5A-30EB-41E6-8345-5A7AB6BCFD9A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10180216" y="6301370"/>
            <a:ext cx="1950541" cy="404216"/>
          </a:xfrm>
        </p:spPr>
        <p:txBody>
          <a:bodyPr>
            <a:normAutofit fontScale="92500"/>
          </a:bodyPr>
          <a:lstStyle/>
          <a:p>
            <a:r>
              <a:rPr lang="ru-RU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п. </a:t>
            </a:r>
            <a:r>
              <a:rPr lang="ru-RU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Щапово</a:t>
            </a:r>
            <a:r>
              <a:rPr lang="ru-RU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д. 51 </a:t>
            </a:r>
          </a:p>
        </p:txBody>
      </p:sp>
    </p:spTree>
    <p:extLst>
      <p:ext uri="{BB962C8B-B14F-4D97-AF65-F5344CB8AC3E}">
        <p14:creationId xmlns:p14="http://schemas.microsoft.com/office/powerpoint/2010/main" val="29650400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Объект 16">
            <a:extLst>
              <a:ext uri="{FF2B5EF4-FFF2-40B4-BE49-F238E27FC236}">
                <a16:creationId xmlns:a16="http://schemas.microsoft.com/office/drawing/2014/main" xmlns="" id="{3C29D46F-AD89-4EFA-AD8F-6B427DA8509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406" y="574431"/>
            <a:ext cx="11943188" cy="6131155"/>
          </a:xfrm>
        </p:spPr>
      </p:pic>
      <p:sp>
        <p:nvSpPr>
          <p:cNvPr id="12" name="Текст 11">
            <a:extLst>
              <a:ext uri="{FF2B5EF4-FFF2-40B4-BE49-F238E27FC236}">
                <a16:creationId xmlns:a16="http://schemas.microsoft.com/office/drawing/2014/main" xmlns="" id="{AF058C5A-30EB-41E6-8345-5A7AB6BCFD9A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7784123" y="6172417"/>
            <a:ext cx="4126523" cy="404216"/>
          </a:xfrm>
        </p:spPr>
        <p:txBody>
          <a:bodyPr>
            <a:normAutofit fontScale="92500"/>
          </a:bodyPr>
          <a:lstStyle/>
          <a:p>
            <a:r>
              <a:rPr lang="ru-RU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п. </a:t>
            </a:r>
            <a:r>
              <a:rPr lang="ru-RU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Курилово</a:t>
            </a:r>
            <a:r>
              <a:rPr lang="ru-RU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ул. Центральная, д.4а</a:t>
            </a:r>
          </a:p>
        </p:txBody>
      </p:sp>
    </p:spTree>
    <p:extLst>
      <p:ext uri="{BB962C8B-B14F-4D97-AF65-F5344CB8AC3E}">
        <p14:creationId xmlns:p14="http://schemas.microsoft.com/office/powerpoint/2010/main" val="8634148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Объект 16">
            <a:extLst>
              <a:ext uri="{FF2B5EF4-FFF2-40B4-BE49-F238E27FC236}">
                <a16:creationId xmlns:a16="http://schemas.microsoft.com/office/drawing/2014/main" xmlns="" id="{3C29D46F-AD89-4EFA-AD8F-6B427DA8509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7468" y="164123"/>
            <a:ext cx="11228080" cy="6639048"/>
          </a:xfrm>
        </p:spPr>
      </p:pic>
      <p:sp>
        <p:nvSpPr>
          <p:cNvPr id="12" name="Текст 11">
            <a:extLst>
              <a:ext uri="{FF2B5EF4-FFF2-40B4-BE49-F238E27FC236}">
                <a16:creationId xmlns:a16="http://schemas.microsoft.com/office/drawing/2014/main" xmlns="" id="{AF058C5A-30EB-41E6-8345-5A7AB6BCFD9A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9254093" y="6008293"/>
            <a:ext cx="2561455" cy="404216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д. </a:t>
            </a:r>
            <a:r>
              <a:rPr lang="ru-RU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Шаганино</a:t>
            </a:r>
            <a:r>
              <a:rPr lang="ru-RU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д.83а</a:t>
            </a:r>
          </a:p>
        </p:txBody>
      </p:sp>
    </p:spTree>
    <p:extLst>
      <p:ext uri="{BB962C8B-B14F-4D97-AF65-F5344CB8AC3E}">
        <p14:creationId xmlns:p14="http://schemas.microsoft.com/office/powerpoint/2010/main" val="3297925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9D7F8C5B-82B5-4FD4-BD87-99182B61DC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5" y="1441937"/>
            <a:ext cx="5767753" cy="526146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4C2E2533-29B6-4EE0-8CF2-948B1AF171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1687" y="2661138"/>
            <a:ext cx="6096528" cy="404226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721F760-DD1F-4ABB-824C-3F9DDDAFDE8C}"/>
              </a:ext>
            </a:extLst>
          </p:cNvPr>
          <p:cNvSpPr txBox="1"/>
          <p:nvPr/>
        </p:nvSpPr>
        <p:spPr>
          <a:xfrm>
            <a:off x="6001687" y="926123"/>
            <a:ext cx="59089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Устройство пешеходных </a:t>
            </a:r>
          </a:p>
          <a:p>
            <a:pPr algn="ctr"/>
            <a:endParaRPr lang="ru-RU" sz="2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зон в </a:t>
            </a:r>
            <a:r>
              <a:rPr lang="ru-RU" sz="2000" b="1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п.Щапово</a:t>
            </a:r>
            <a:endParaRPr lang="ru-RU" sz="2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8259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Объект 14">
            <a:extLst>
              <a:ext uri="{FF2B5EF4-FFF2-40B4-BE49-F238E27FC236}">
                <a16:creationId xmlns:a16="http://schemas.microsoft.com/office/drawing/2014/main" xmlns="" id="{444FAA3C-02C0-4741-BADD-D391BB25767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034" y="83217"/>
            <a:ext cx="5742994" cy="3230434"/>
          </a:xfrm>
        </p:spPr>
      </p:pic>
      <p:pic>
        <p:nvPicPr>
          <p:cNvPr id="19" name="Объект 18">
            <a:extLst>
              <a:ext uri="{FF2B5EF4-FFF2-40B4-BE49-F238E27FC236}">
                <a16:creationId xmlns:a16="http://schemas.microsoft.com/office/drawing/2014/main" xmlns="" id="{FCD61EF6-4DCC-4F67-8FB0-DC83CDCFD7EB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034" y="3496320"/>
            <a:ext cx="5742994" cy="3230433"/>
          </a:xfrm>
        </p:spPr>
      </p:pic>
      <p:pic>
        <p:nvPicPr>
          <p:cNvPr id="17" name="Объект 16">
            <a:extLst>
              <a:ext uri="{FF2B5EF4-FFF2-40B4-BE49-F238E27FC236}">
                <a16:creationId xmlns:a16="http://schemas.microsoft.com/office/drawing/2014/main" xmlns="" id="{6F122E7F-EBC7-44AB-ABE1-72D70B551110}"/>
              </a:ext>
            </a:extLst>
          </p:cNvPr>
          <p:cNvPicPr>
            <a:picLocks noGrp="1" noChangeAspect="1"/>
          </p:cNvPicPr>
          <p:nvPr>
            <p:ph sz="half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9" y="84869"/>
            <a:ext cx="5836778" cy="6673479"/>
          </a:xfrm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xmlns="" id="{F42DD9A8-F5FB-45EC-95D1-911C14442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99452"/>
            <a:ext cx="11934092" cy="610863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Ремонт пешеходного моста в д. Песье, д.42</a:t>
            </a:r>
          </a:p>
        </p:txBody>
      </p:sp>
    </p:spTree>
    <p:extLst>
      <p:ext uri="{BB962C8B-B14F-4D97-AF65-F5344CB8AC3E}">
        <p14:creationId xmlns:p14="http://schemas.microsoft.com/office/powerpoint/2010/main" val="5885948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Текст 7">
            <a:extLst>
              <a:ext uri="{FF2B5EF4-FFF2-40B4-BE49-F238E27FC236}">
                <a16:creationId xmlns:a16="http://schemas.microsoft.com/office/drawing/2014/main" xmlns="" id="{50D76BB8-7989-4788-AF3D-842F06FDD2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9644" y="1172738"/>
            <a:ext cx="4827178" cy="40421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latin typeface="Verdana" panose="020B0604030504040204" pitchFamily="34" charset="0"/>
                <a:ea typeface="Verdana" panose="020B0604030504040204" pitchFamily="34" charset="0"/>
              </a:rPr>
              <a:t>Устройство </a:t>
            </a:r>
            <a:r>
              <a:rPr lang="ru-RU" sz="2400" b="1" dirty="0" err="1">
                <a:latin typeface="Verdana" panose="020B0604030504040204" pitchFamily="34" charset="0"/>
                <a:ea typeface="Verdana" panose="020B0604030504040204" pitchFamily="34" charset="0"/>
              </a:rPr>
              <a:t>велопарковок</a:t>
            </a:r>
            <a:endParaRPr lang="ru-RU" sz="24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xmlns="" id="{5B1019D7-C2EF-43B8-AD3F-B0559D89E06F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717527" y="1172738"/>
            <a:ext cx="4764829" cy="40421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latin typeface="Verdana" panose="020B0604030504040204" pitchFamily="34" charset="0"/>
                <a:ea typeface="Verdana" panose="020B0604030504040204" pitchFamily="34" charset="0"/>
              </a:rPr>
              <a:t>Ремонт контейнерных площадок</a:t>
            </a:r>
          </a:p>
        </p:txBody>
      </p:sp>
      <p:pic>
        <p:nvPicPr>
          <p:cNvPr id="13" name="Объект 12">
            <a:extLst>
              <a:ext uri="{FF2B5EF4-FFF2-40B4-BE49-F238E27FC236}">
                <a16:creationId xmlns:a16="http://schemas.microsoft.com/office/drawing/2014/main" xmlns="" id="{CE815C8E-5189-4C52-B634-E90E71EAA72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6322"/>
            <a:ext cx="5939692" cy="3341077"/>
          </a:xfrm>
        </p:spPr>
      </p:pic>
      <p:pic>
        <p:nvPicPr>
          <p:cNvPr id="15" name="Объект 14">
            <a:extLst>
              <a:ext uri="{FF2B5EF4-FFF2-40B4-BE49-F238E27FC236}">
                <a16:creationId xmlns:a16="http://schemas.microsoft.com/office/drawing/2014/main" xmlns="" id="{14CA3A55-8AAB-493A-AE31-98D82E76A8A4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308" y="2526322"/>
            <a:ext cx="5939692" cy="3341077"/>
          </a:xfrm>
        </p:spPr>
      </p:pic>
    </p:spTree>
    <p:extLst>
      <p:ext uri="{BB962C8B-B14F-4D97-AF65-F5344CB8AC3E}">
        <p14:creationId xmlns:p14="http://schemas.microsoft.com/office/powerpoint/2010/main" val="24670087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Объект 18">
            <a:extLst>
              <a:ext uri="{FF2B5EF4-FFF2-40B4-BE49-F238E27FC236}">
                <a16:creationId xmlns:a16="http://schemas.microsoft.com/office/drawing/2014/main" xmlns="" id="{FCD61EF6-4DCC-4F67-8FB0-DC83CDCFD7EB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3008" y="1354343"/>
            <a:ext cx="5742992" cy="3230433"/>
          </a:xfrm>
        </p:spPr>
      </p:pic>
      <p:pic>
        <p:nvPicPr>
          <p:cNvPr id="17" name="Объект 16">
            <a:extLst>
              <a:ext uri="{FF2B5EF4-FFF2-40B4-BE49-F238E27FC236}">
                <a16:creationId xmlns:a16="http://schemas.microsoft.com/office/drawing/2014/main" xmlns="" id="{6F122E7F-EBC7-44AB-ABE1-72D70B551110}"/>
              </a:ext>
            </a:extLst>
          </p:cNvPr>
          <p:cNvPicPr>
            <a:picLocks noGrp="1" noChangeAspect="1"/>
          </p:cNvPicPr>
          <p:nvPr>
            <p:ph sz="half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56783" y="1354344"/>
            <a:ext cx="4283765" cy="2478076"/>
          </a:xfrm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xmlns="" id="{F42DD9A8-F5FB-45EC-95D1-911C14442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776" y="662185"/>
            <a:ext cx="11934092" cy="610863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Благоустройство в </a:t>
            </a:r>
            <a:r>
              <a:rPr lang="ru-RU" sz="3200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п.Курилово</a:t>
            </a:r>
            <a:r>
              <a:rPr lang="ru-RU" sz="32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3200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ул.Центральная</a:t>
            </a:r>
            <a:r>
              <a:rPr lang="ru-RU" sz="32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д.32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F6F9B39-8D56-4407-97E3-3F8AA6D153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08" y="3832420"/>
            <a:ext cx="5742992" cy="293419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5CA6454-8A8A-4A82-8390-13A7304FB2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781" y="3821471"/>
            <a:ext cx="4283765" cy="295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541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1353F689-2E51-BF4F-AE47-7CEB7CC4C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760" y="278129"/>
            <a:ext cx="10990486" cy="610863"/>
          </a:xfrm>
        </p:spPr>
        <p:txBody>
          <a:bodyPr rtlCol="0">
            <a:noAutofit/>
          </a:bodyPr>
          <a:lstStyle/>
          <a:p>
            <a:pPr algn="ctr" rtl="0"/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Общая информация о поселении</a:t>
            </a:r>
            <a:endParaRPr lang="ru-RU" sz="4800" dirty="0">
              <a:solidFill>
                <a:srgbClr val="FFFF00"/>
              </a:solidFill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A17F80A9-6337-524E-AC61-32C5AFEE8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1279281"/>
            <a:ext cx="4572001" cy="4006072"/>
          </a:xfrm>
        </p:spPr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CC6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8 606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га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ПЛОЩАДЬ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CC6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18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НАСЕЛЕННЫХ ПУНКТОВ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11 640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чел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НАСЕЛЕНИЕ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CC66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CC6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CC6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CC6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%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увеличилось население с 2019 г</a:t>
            </a:r>
          </a:p>
          <a:p>
            <a:pPr rtl="0"/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37669F0-EA6D-6B46-AF0E-A9C2D1F223D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971550" y="6332220"/>
            <a:ext cx="523240" cy="247651"/>
          </a:xfrm>
        </p:spPr>
        <p:txBody>
          <a:bodyPr rtlCol="0"/>
          <a:lstStyle/>
          <a:p>
            <a:pPr rtl="0"/>
            <a:fld id="{294A09A9-5501-47C1-A89A-A340965A2BE2}" type="slidenum">
              <a:rPr lang="ru-RU" smtClean="0"/>
              <a:pPr rtl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2460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65CFF5F-6DFB-0D49-B8B1-661F7E788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860" y="128954"/>
            <a:ext cx="12192000" cy="610863"/>
          </a:xfrm>
        </p:spPr>
        <p:txBody>
          <a:bodyPr rtlCol="0">
            <a:noAutofit/>
          </a:bodyPr>
          <a:lstStyle/>
          <a:p>
            <a:pPr algn="ctr" rtl="0"/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 2021 году запланировано:</a:t>
            </a:r>
          </a:p>
        </p:txBody>
      </p:sp>
      <p:graphicFrame>
        <p:nvGraphicFramePr>
          <p:cNvPr id="7" name="Таблица 4">
            <a:extLst>
              <a:ext uri="{FF2B5EF4-FFF2-40B4-BE49-F238E27FC236}">
                <a16:creationId xmlns:a16="http://schemas.microsoft.com/office/drawing/2014/main" xmlns="" id="{F3B5A5E4-3ABE-D143-902C-F2BCA6C75EDE}"/>
              </a:ext>
            </a:extLst>
          </p:cNvPr>
          <p:cNvGraphicFramePr>
            <a:graphicFrameLocks noGrp="1"/>
          </p:cNvGraphicFramePr>
          <p:nvPr>
            <p:ph type="tbl" sz="quarter" idx="10"/>
            <p:extLst>
              <p:ext uri="{D42A27DB-BD31-4B8C-83A1-F6EECF244321}">
                <p14:modId xmlns:p14="http://schemas.microsoft.com/office/powerpoint/2010/main" val="1333362281"/>
              </p:ext>
            </p:extLst>
          </p:nvPr>
        </p:nvGraphicFramePr>
        <p:xfrm>
          <a:off x="386860" y="773724"/>
          <a:ext cx="10753719" cy="2915716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1689330750"/>
                    </a:ext>
                  </a:extLst>
                </a:gridCol>
                <a:gridCol w="5176486">
                  <a:extLst>
                    <a:ext uri="{9D8B030D-6E8A-4147-A177-3AD203B41FA5}">
                      <a16:colId xmlns:a16="http://schemas.microsoft.com/office/drawing/2014/main" xmlns="" val="2660631934"/>
                    </a:ext>
                  </a:extLst>
                </a:gridCol>
                <a:gridCol w="5368953">
                  <a:extLst>
                    <a:ext uri="{9D8B030D-6E8A-4147-A177-3AD203B41FA5}">
                      <a16:colId xmlns:a16="http://schemas.microsoft.com/office/drawing/2014/main" xmlns="" val="3909717689"/>
                    </a:ext>
                  </a:extLst>
                </a:gridCol>
              </a:tblGrid>
              <a:tr h="403030">
                <a:tc>
                  <a:txBody>
                    <a:bodyPr/>
                    <a:lstStyle/>
                    <a:p>
                      <a:pPr algn="ctr" rtl="0"/>
                      <a:endParaRPr lang="ru-RU" b="1" i="0" noProof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ru-RU" sz="1400" b="0" i="0" noProof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ru-RU" sz="1400" b="0" i="0" noProof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79928716"/>
                  </a:ext>
                </a:extLst>
              </a:tr>
              <a:tr h="837562">
                <a:tc>
                  <a:txBody>
                    <a:bodyPr/>
                    <a:lstStyle/>
                    <a:p>
                      <a:pPr algn="ctr" rtl="0"/>
                      <a:endParaRPr lang="ru-RU" sz="1600" b="0" i="0" noProof="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600" b="1" noProof="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Благоустройство </a:t>
                      </a:r>
                    </a:p>
                    <a:p>
                      <a:pPr algn="ctr" rtl="0"/>
                      <a:r>
                        <a:rPr lang="ru-RU" sz="1600" b="1" noProof="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п. </a:t>
                      </a:r>
                      <a:r>
                        <a:rPr lang="ru-RU" sz="1600" b="1" noProof="0" dirty="0" err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Д.О.Пахра</a:t>
                      </a:r>
                      <a:endParaRPr lang="ru-RU" sz="1600" b="1" noProof="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400" b="1" noProof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Модернизация контейнерных площадок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60208656"/>
                  </a:ext>
                </a:extLst>
              </a:tr>
              <a:tr h="837562">
                <a:tc>
                  <a:txBody>
                    <a:bodyPr/>
                    <a:lstStyle/>
                    <a:p>
                      <a:pPr algn="ctr" rtl="0"/>
                      <a:endParaRPr lang="ru-RU" sz="1600" b="0" i="0" noProof="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400" b="0" noProof="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 Устройство парковки на 5 авто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ctr" rtl="0">
                        <a:buFontTx/>
                        <a:buChar char="-"/>
                      </a:pPr>
                      <a:r>
                        <a:rPr lang="ru-RU" sz="1400" b="0" noProof="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п.Спортбазы</a:t>
                      </a:r>
                      <a:r>
                        <a:rPr lang="ru-RU" sz="1400" b="0" noProof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 д.7</a:t>
                      </a:r>
                    </a:p>
                    <a:p>
                      <a:pPr marL="285750" indent="-285750" algn="ctr" rtl="0">
                        <a:buFontTx/>
                        <a:buChar char="-"/>
                      </a:pPr>
                      <a:r>
                        <a:rPr lang="ru-RU" sz="1400" b="0" noProof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п. ДРП - 3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34243071"/>
                  </a:ext>
                </a:extLst>
              </a:tr>
              <a:tr h="837562">
                <a:tc>
                  <a:txBody>
                    <a:bodyPr/>
                    <a:lstStyle/>
                    <a:p>
                      <a:pPr algn="ctr" rtl="0"/>
                      <a:endParaRPr lang="ru-RU" sz="1600" b="0" i="0" noProof="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ru-RU" sz="1400" b="0" noProof="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endParaRPr lang="ru-RU" sz="1400" b="0" noProof="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5808797"/>
                  </a:ext>
                </a:extLst>
              </a:tr>
            </a:tbl>
          </a:graphicData>
        </a:graphic>
      </p:graphicFrame>
      <p:graphicFrame>
        <p:nvGraphicFramePr>
          <p:cNvPr id="8" name="Таблица 4">
            <a:extLst>
              <a:ext uri="{FF2B5EF4-FFF2-40B4-BE49-F238E27FC236}">
                <a16:creationId xmlns:a16="http://schemas.microsoft.com/office/drawing/2014/main" xmlns="" id="{7CDB46D1-46CC-41B0-A37E-0EF959106FD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7535238"/>
              </p:ext>
            </p:extLst>
          </p:nvPr>
        </p:nvGraphicFramePr>
        <p:xfrm>
          <a:off x="386859" y="2784230"/>
          <a:ext cx="10753719" cy="3300046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1689330750"/>
                    </a:ext>
                  </a:extLst>
                </a:gridCol>
                <a:gridCol w="5168098">
                  <a:extLst>
                    <a:ext uri="{9D8B030D-6E8A-4147-A177-3AD203B41FA5}">
                      <a16:colId xmlns:a16="http://schemas.microsoft.com/office/drawing/2014/main" xmlns="" val="2660631934"/>
                    </a:ext>
                  </a:extLst>
                </a:gridCol>
                <a:gridCol w="5377341">
                  <a:extLst>
                    <a:ext uri="{9D8B030D-6E8A-4147-A177-3AD203B41FA5}">
                      <a16:colId xmlns:a16="http://schemas.microsoft.com/office/drawing/2014/main" xmlns="" val="3909717689"/>
                    </a:ext>
                  </a:extLst>
                </a:gridCol>
              </a:tblGrid>
              <a:tr h="807466">
                <a:tc>
                  <a:txBody>
                    <a:bodyPr/>
                    <a:lstStyle/>
                    <a:p>
                      <a:pPr algn="ctr" rtl="0"/>
                      <a:endParaRPr lang="ru-RU" b="1" i="0" noProof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400" b="0" i="0" noProof="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 Устройство дорожно-</a:t>
                      </a:r>
                      <a:r>
                        <a:rPr lang="ru-RU" sz="1400" b="0" i="0" noProof="0" dirty="0" err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тропиночной</a:t>
                      </a:r>
                      <a:r>
                        <a:rPr lang="ru-RU" sz="1400" b="0" i="0" noProof="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сети, партерного газона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400" b="0" i="0" noProof="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 </a:t>
                      </a:r>
                      <a:r>
                        <a:rPr lang="ru-RU" sz="1400" b="0" i="0" noProof="0" dirty="0" err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п.Курилово</a:t>
                      </a:r>
                      <a:r>
                        <a:rPr lang="ru-RU" sz="1400" b="0" i="0" noProof="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 </a:t>
                      </a:r>
                      <a:r>
                        <a:rPr lang="ru-RU" sz="1400" b="0" i="0" noProof="0" dirty="0" err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ул.Лесная</a:t>
                      </a:r>
                      <a:r>
                        <a:rPr lang="ru-RU" sz="1400" b="0" i="0" noProof="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 д.4, Школьная, д.1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79928716"/>
                  </a:ext>
                </a:extLst>
              </a:tr>
              <a:tr h="943004">
                <a:tc>
                  <a:txBody>
                    <a:bodyPr/>
                    <a:lstStyle/>
                    <a:p>
                      <a:pPr algn="ctr" rtl="0"/>
                      <a:endParaRPr lang="ru-RU" sz="1600" b="0" i="0" noProof="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400" b="0" noProof="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 Обустройство зоны тихого отдыха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400" b="0" noProof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 </a:t>
                      </a:r>
                      <a:r>
                        <a:rPr lang="ru-RU" sz="1400" b="0" noProof="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п.Щапово</a:t>
                      </a:r>
                      <a:r>
                        <a:rPr lang="ru-RU" sz="1400" b="0" noProof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 д.52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60208656"/>
                  </a:ext>
                </a:extLst>
              </a:tr>
              <a:tr h="838226">
                <a:tc>
                  <a:txBody>
                    <a:bodyPr/>
                    <a:lstStyle/>
                    <a:p>
                      <a:pPr algn="ctr" rtl="0"/>
                      <a:endParaRPr lang="ru-RU" sz="1600" b="0" i="0" noProof="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400" b="0" noProof="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 Устройство детской игровой площадки и </a:t>
                      </a:r>
                      <a:r>
                        <a:rPr lang="ru-RU" sz="1400" b="0" noProof="0" dirty="0" err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воркаута</a:t>
                      </a:r>
                      <a:endParaRPr lang="ru-RU" sz="1400" b="0" noProof="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400" b="0" noProof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 д.Кузенево,д.11 </a:t>
                      </a:r>
                      <a:r>
                        <a:rPr lang="ru-RU" sz="1400" b="0" noProof="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д.Батыбино</a:t>
                      </a:r>
                      <a:r>
                        <a:rPr lang="ru-RU" sz="1400" b="0" noProof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 д.7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34243071"/>
                  </a:ext>
                </a:extLst>
              </a:tr>
              <a:tr h="711350">
                <a:tc>
                  <a:txBody>
                    <a:bodyPr/>
                    <a:lstStyle/>
                    <a:p>
                      <a:pPr algn="ctr" rtl="0"/>
                      <a:endParaRPr lang="ru-RU" sz="1600" b="0" i="0" noProof="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400" b="0" noProof="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 Установка малых архитектурных форм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400" b="0" noProof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 п. </a:t>
                      </a:r>
                      <a:r>
                        <a:rPr lang="ru-RU" sz="1400" b="0" noProof="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Д.О.Пахра</a:t>
                      </a:r>
                      <a:endParaRPr lang="ru-RU" sz="1400" b="0" noProof="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58087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52180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65CFF5F-6DFB-0D49-B8B1-661F7E788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3178"/>
            <a:ext cx="12192000" cy="610863"/>
          </a:xfrm>
        </p:spPr>
        <p:txBody>
          <a:bodyPr rtlCol="0">
            <a:noAutofit/>
          </a:bodyPr>
          <a:lstStyle/>
          <a:p>
            <a:pPr algn="ctr" rtl="0"/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64,6 млн </a:t>
            </a:r>
            <a:r>
              <a:rPr lang="ru-RU" sz="3200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руб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2400" b="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израсходовано в рамках программы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«Содержание и ремонт дорожного хозяйства»</a:t>
            </a:r>
            <a:endParaRPr lang="ru-RU" sz="3200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xmlns="" id="{FDB21CE8-0D09-4353-8ABC-6C727B08070E}"/>
              </a:ext>
            </a:extLst>
          </p:cNvPr>
          <p:cNvGraphicFramePr>
            <a:graphicFrameLocks noGrp="1"/>
          </p:cNvGraphicFramePr>
          <p:nvPr>
            <p:ph type="tbl" sz="quarter" idx="10"/>
            <p:extLst>
              <p:ext uri="{D42A27DB-BD31-4B8C-83A1-F6EECF244321}">
                <p14:modId xmlns:p14="http://schemas.microsoft.com/office/powerpoint/2010/main" val="1056898064"/>
              </p:ext>
            </p:extLst>
          </p:nvPr>
        </p:nvGraphicFramePr>
        <p:xfrm>
          <a:off x="478971" y="1620195"/>
          <a:ext cx="11234057" cy="454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31543">
                  <a:extLst>
                    <a:ext uri="{9D8B030D-6E8A-4147-A177-3AD203B41FA5}">
                      <a16:colId xmlns:a16="http://schemas.microsoft.com/office/drawing/2014/main" xmlns="" val="981149757"/>
                    </a:ext>
                  </a:extLst>
                </a:gridCol>
                <a:gridCol w="5602514">
                  <a:extLst>
                    <a:ext uri="{9D8B030D-6E8A-4147-A177-3AD203B41FA5}">
                      <a16:colId xmlns:a16="http://schemas.microsoft.com/office/drawing/2014/main" xmlns="" val="3201331144"/>
                    </a:ext>
                  </a:extLst>
                </a:gridCol>
              </a:tblGrid>
              <a:tr h="592009"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</a:t>
                      </a:r>
                      <a:r>
                        <a:rPr lang="ru-RU" sz="1700" b="1" dirty="0" err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п.Щапово</a:t>
                      </a:r>
                      <a:r>
                        <a:rPr lang="ru-RU" sz="1700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(дорога к ВЗУ и котельной) – </a:t>
                      </a:r>
                      <a:r>
                        <a:rPr lang="ru-RU" sz="1700" b="1" dirty="0" err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ул.Озерная</a:t>
                      </a:r>
                      <a:endParaRPr lang="ru-RU" sz="17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     </a:t>
                      </a:r>
                      <a:r>
                        <a:rPr lang="ru-RU" sz="1700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Подъезд к СНТ «Березка» - </a:t>
                      </a:r>
                      <a:r>
                        <a:rPr lang="ru-RU" sz="1700" b="1" dirty="0" err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п.Поливаново</a:t>
                      </a:r>
                      <a:endParaRPr lang="ru-RU" sz="17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971024867"/>
                  </a:ext>
                </a:extLst>
              </a:tr>
              <a:tr h="340405">
                <a:tc>
                  <a:txBody>
                    <a:bodyPr/>
                    <a:lstStyle/>
                    <a:p>
                      <a:pPr algn="ctr"/>
                      <a:endParaRPr lang="ru-RU" sz="17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7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20614023"/>
                  </a:ext>
                </a:extLst>
              </a:tr>
              <a:tr h="592009"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п.Курилово</a:t>
                      </a:r>
                      <a:r>
                        <a:rPr lang="ru-RU" sz="1700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 ул. Школьная, д.1 - магазин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      Подъезд к </a:t>
                      </a:r>
                      <a:r>
                        <a:rPr lang="ru-RU" sz="1700" b="1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д.Русино</a:t>
                      </a:r>
                      <a:r>
                        <a:rPr lang="ru-RU" sz="1700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– Варшавское                 шоссе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18676769"/>
                  </a:ext>
                </a:extLst>
              </a:tr>
              <a:tr h="340405">
                <a:tc>
                  <a:txBody>
                    <a:bodyPr/>
                    <a:lstStyle/>
                    <a:p>
                      <a:pPr algn="ctr"/>
                      <a:endParaRPr lang="ru-RU" sz="17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7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47709732"/>
                  </a:ext>
                </a:extLst>
              </a:tr>
              <a:tr h="592009"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п.Курилово</a:t>
                      </a:r>
                      <a:r>
                        <a:rPr lang="ru-RU" sz="1700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 </a:t>
                      </a:r>
                      <a:r>
                        <a:rPr lang="ru-RU" sz="1700" b="1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ул.Центральная</a:t>
                      </a:r>
                      <a:r>
                        <a:rPr lang="ru-RU" sz="1700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 д.2а – Варшавское шоссе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       Подъезд к </a:t>
                      </a:r>
                      <a:r>
                        <a:rPr lang="ru-RU" sz="1700" b="1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д.Костишово</a:t>
                      </a:r>
                      <a:r>
                        <a:rPr lang="ru-RU" sz="1700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– Варшавское шоссе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30046243"/>
                  </a:ext>
                </a:extLst>
              </a:tr>
              <a:tr h="340405">
                <a:tc>
                  <a:txBody>
                    <a:bodyPr/>
                    <a:lstStyle/>
                    <a:p>
                      <a:pPr algn="ctr"/>
                      <a:endParaRPr lang="ru-RU" sz="17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7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80369199"/>
                  </a:ext>
                </a:extLst>
              </a:tr>
              <a:tr h="340405"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с. </a:t>
                      </a:r>
                      <a:r>
                        <a:rPr lang="ru-RU" sz="1700" b="1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Ознобишино</a:t>
                      </a:r>
                      <a:r>
                        <a:rPr lang="ru-RU" sz="1700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(дорога к церкви)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       д. </a:t>
                      </a:r>
                      <a:r>
                        <a:rPr lang="ru-RU" sz="1700" b="1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Иваньково</a:t>
                      </a:r>
                      <a:r>
                        <a:rPr lang="ru-RU" sz="1700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– детская площадка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48707103"/>
                  </a:ext>
                </a:extLst>
              </a:tr>
              <a:tr h="340405">
                <a:tc>
                  <a:txBody>
                    <a:bodyPr/>
                    <a:lstStyle/>
                    <a:p>
                      <a:pPr algn="ctr"/>
                      <a:endParaRPr lang="ru-RU" sz="1700" b="1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7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24411765"/>
                  </a:ext>
                </a:extLst>
              </a:tr>
              <a:tr h="592009"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п.Щапово</a:t>
                      </a:r>
                      <a:r>
                        <a:rPr lang="ru-RU" sz="1700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ru-RU" sz="1700" b="1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ул.Озерная</a:t>
                      </a:r>
                      <a:r>
                        <a:rPr lang="ru-RU" sz="1700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– хоккейная площадка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       д. </a:t>
                      </a:r>
                      <a:r>
                        <a:rPr lang="ru-RU" sz="1700" b="1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Иваньково</a:t>
                      </a:r>
                      <a:r>
                        <a:rPr lang="ru-RU" sz="1700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– пожарный проезд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12545239"/>
                  </a:ext>
                </a:extLst>
              </a:tr>
              <a:tr h="340405">
                <a:tc>
                  <a:txBody>
                    <a:bodyPr/>
                    <a:lstStyle/>
                    <a:p>
                      <a:pPr algn="ctr"/>
                      <a:endParaRPr lang="ru-RU" sz="17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7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349456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1332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65CFF5F-6DFB-0D49-B8B1-661F7E788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3178"/>
            <a:ext cx="12192000" cy="610863"/>
          </a:xfrm>
        </p:spPr>
        <p:txBody>
          <a:bodyPr rtlCol="0">
            <a:noAutofit/>
          </a:bodyPr>
          <a:lstStyle/>
          <a:p>
            <a:pPr algn="ctr" rtl="0"/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64,6 млн </a:t>
            </a:r>
            <a:r>
              <a:rPr lang="ru-RU" sz="3200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руб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2400" b="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израсходовано в рамках программы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«Содержание и ремонт дорожного хозяйства»</a:t>
            </a:r>
            <a:endParaRPr lang="ru-RU" sz="3200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xmlns="" id="{FDB21CE8-0D09-4353-8ABC-6C727B08070E}"/>
              </a:ext>
            </a:extLst>
          </p:cNvPr>
          <p:cNvGraphicFramePr>
            <a:graphicFrameLocks noGrp="1"/>
          </p:cNvGraphicFramePr>
          <p:nvPr>
            <p:ph type="tbl" sz="quarter" idx="10"/>
            <p:extLst>
              <p:ext uri="{D42A27DB-BD31-4B8C-83A1-F6EECF244321}">
                <p14:modId xmlns:p14="http://schemas.microsoft.com/office/powerpoint/2010/main" val="952944999"/>
              </p:ext>
            </p:extLst>
          </p:nvPr>
        </p:nvGraphicFramePr>
        <p:xfrm>
          <a:off x="679310" y="2153871"/>
          <a:ext cx="11185490" cy="33357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07197">
                  <a:extLst>
                    <a:ext uri="{9D8B030D-6E8A-4147-A177-3AD203B41FA5}">
                      <a16:colId xmlns:a16="http://schemas.microsoft.com/office/drawing/2014/main" xmlns="" val="981149757"/>
                    </a:ext>
                  </a:extLst>
                </a:gridCol>
                <a:gridCol w="5578293">
                  <a:extLst>
                    <a:ext uri="{9D8B030D-6E8A-4147-A177-3AD203B41FA5}">
                      <a16:colId xmlns:a16="http://schemas.microsoft.com/office/drawing/2014/main" xmlns="" val="3201331144"/>
                    </a:ext>
                  </a:extLst>
                </a:gridCol>
              </a:tblGrid>
              <a:tr h="588682">
                <a:tc>
                  <a:txBody>
                    <a:bodyPr/>
                    <a:lstStyle/>
                    <a:p>
                      <a:pPr algn="ctr"/>
                      <a:endParaRPr lang="ru-RU" sz="17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971024867"/>
                  </a:ext>
                </a:extLst>
              </a:tr>
              <a:tr h="348550"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п.Щапово</a:t>
                      </a:r>
                      <a:r>
                        <a:rPr lang="ru-RU" sz="1700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 д.23 – </a:t>
                      </a:r>
                      <a:r>
                        <a:rPr lang="ru-RU" sz="1700" b="1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п.Щапово</a:t>
                      </a:r>
                      <a:r>
                        <a:rPr lang="ru-RU" sz="1700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 д.28-35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д.Александрово</a:t>
                      </a:r>
                      <a:r>
                        <a:rPr lang="ru-RU" sz="1700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(дороги внутри деревни)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20614023"/>
                  </a:ext>
                </a:extLst>
              </a:tr>
              <a:tr h="588682">
                <a:tc>
                  <a:txBody>
                    <a:bodyPr/>
                    <a:lstStyle/>
                    <a:p>
                      <a:pPr algn="ctr"/>
                      <a:endParaRPr lang="ru-RU" sz="17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7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18676769"/>
                  </a:ext>
                </a:extLst>
              </a:tr>
              <a:tr h="606174"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п.Курилово</a:t>
                      </a:r>
                      <a:r>
                        <a:rPr lang="ru-RU" sz="1700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(дорога к очистным сооружениям)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д. </a:t>
                      </a:r>
                      <a:r>
                        <a:rPr lang="ru-RU" sz="1700" b="1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Сатино</a:t>
                      </a:r>
                      <a:r>
                        <a:rPr lang="ru-RU" sz="1700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– Татарское, </a:t>
                      </a:r>
                      <a:r>
                        <a:rPr lang="ru-RU" sz="1700" b="1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ул.Сосновая</a:t>
                      </a:r>
                      <a:endParaRPr lang="ru-RU" sz="17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47709732"/>
                  </a:ext>
                </a:extLst>
              </a:tr>
              <a:tr h="588682">
                <a:tc>
                  <a:txBody>
                    <a:bodyPr/>
                    <a:lstStyle/>
                    <a:p>
                      <a:pPr algn="ctr"/>
                      <a:endParaRPr lang="ru-RU" sz="17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7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30046243"/>
                  </a:ext>
                </a:extLst>
              </a:tr>
              <a:tr h="606174"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п. </a:t>
                      </a:r>
                      <a:r>
                        <a:rPr lang="ru-RU" sz="1700" b="1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Щапово</a:t>
                      </a:r>
                      <a:r>
                        <a:rPr lang="ru-RU" sz="1700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– дорога к комплексу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д. </a:t>
                      </a:r>
                      <a:r>
                        <a:rPr lang="ru-RU" sz="1700" b="1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Сатино</a:t>
                      </a:r>
                      <a:r>
                        <a:rPr lang="ru-RU" sz="1700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– Русское (дороги внутри деревни)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80369199"/>
                  </a:ext>
                </a:extLst>
              </a:tr>
            </a:tbl>
          </a:graphicData>
        </a:graphic>
      </p:graphicFrame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xmlns="" id="{CA7E8FE8-61AD-471E-B00B-43F8DB351D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5675650"/>
              </p:ext>
            </p:extLst>
          </p:nvPr>
        </p:nvGraphicFramePr>
        <p:xfrm>
          <a:off x="655027" y="1544271"/>
          <a:ext cx="11234057" cy="60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31543">
                  <a:extLst>
                    <a:ext uri="{9D8B030D-6E8A-4147-A177-3AD203B41FA5}">
                      <a16:colId xmlns:a16="http://schemas.microsoft.com/office/drawing/2014/main" xmlns="" val="3261227672"/>
                    </a:ext>
                  </a:extLst>
                </a:gridCol>
                <a:gridCol w="5602514">
                  <a:extLst>
                    <a:ext uri="{9D8B030D-6E8A-4147-A177-3AD203B41FA5}">
                      <a16:colId xmlns:a16="http://schemas.microsoft.com/office/drawing/2014/main" xmlns="" val="2107559746"/>
                    </a:ext>
                  </a:extLst>
                </a:gridCol>
              </a:tblGrid>
              <a:tr h="340405"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err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п.Щапово</a:t>
                      </a:r>
                      <a:r>
                        <a:rPr lang="ru-RU" sz="1700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(подъезд к администрации)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п. </a:t>
                      </a:r>
                      <a:r>
                        <a:rPr lang="ru-RU" sz="1700" b="1" dirty="0" err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Щапово</a:t>
                      </a:r>
                      <a:r>
                        <a:rPr lang="ru-RU" sz="1700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 Садовый квартал 1 – </a:t>
                      </a:r>
                      <a:r>
                        <a:rPr lang="ru-RU" sz="1700" b="1" dirty="0" err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п.Щапово</a:t>
                      </a:r>
                      <a:r>
                        <a:rPr lang="ru-RU" sz="1700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 д.45     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414766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38622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63936">
              <a:schemeClr val="accent3">
                <a:lumMod val="40000"/>
                <a:lumOff val="60000"/>
              </a:schemeClr>
            </a:gs>
            <a:gs pos="88525">
              <a:srgbClr val="DCEEF1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37728DC-195E-4A4E-AEBA-5E0D1DB03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rtl="0"/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xmlns="" id="{B7DAC126-A660-4DBD-AE96-BBF78D498DA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3" y="158963"/>
            <a:ext cx="4295463" cy="2937153"/>
          </a:xfrm>
        </p:spPr>
      </p:pic>
      <p:pic>
        <p:nvPicPr>
          <p:cNvPr id="12" name="Объект 11">
            <a:extLst>
              <a:ext uri="{FF2B5EF4-FFF2-40B4-BE49-F238E27FC236}">
                <a16:creationId xmlns:a16="http://schemas.microsoft.com/office/drawing/2014/main" xmlns="" id="{380753BA-26CF-491E-AE21-2D880417B606}"/>
              </a:ext>
            </a:extLst>
          </p:cNvPr>
          <p:cNvPicPr>
            <a:picLocks noGrp="1" noChangeAspect="1"/>
          </p:cNvPicPr>
          <p:nvPr>
            <p:ph sz="half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3" y="3396337"/>
            <a:ext cx="4295463" cy="3303279"/>
          </a:xfrm>
        </p:spPr>
      </p:pic>
      <p:pic>
        <p:nvPicPr>
          <p:cNvPr id="14" name="Объект 13">
            <a:extLst>
              <a:ext uri="{FF2B5EF4-FFF2-40B4-BE49-F238E27FC236}">
                <a16:creationId xmlns:a16="http://schemas.microsoft.com/office/drawing/2014/main" xmlns="" id="{F880BD08-167F-4A44-A336-3BDE54268294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696" y="137819"/>
            <a:ext cx="4040436" cy="2937153"/>
          </a:xfr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715C4057-877A-49B1-A2CA-6579E682B2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696" y="3396337"/>
            <a:ext cx="4040436" cy="332384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6DFD8E2-8151-4010-8169-35E3CD24F498}"/>
              </a:ext>
            </a:extLst>
          </p:cNvPr>
          <p:cNvSpPr txBox="1"/>
          <p:nvPr/>
        </p:nvSpPr>
        <p:spPr>
          <a:xfrm>
            <a:off x="257908" y="2508739"/>
            <a:ext cx="2063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latin typeface="Verdana" panose="020B0604030504040204" pitchFamily="34" charset="0"/>
                <a:ea typeface="Verdana" panose="020B0604030504040204" pitchFamily="34" charset="0"/>
              </a:rPr>
              <a:t>п.Щапово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, д.23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F3056F4-881C-4AA5-A5C9-79EA35717E64}"/>
              </a:ext>
            </a:extLst>
          </p:cNvPr>
          <p:cNvSpPr txBox="1"/>
          <p:nvPr/>
        </p:nvSpPr>
        <p:spPr>
          <a:xfrm>
            <a:off x="257908" y="6225121"/>
            <a:ext cx="3336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latin typeface="Verdana" panose="020B0604030504040204" pitchFamily="34" charset="0"/>
                <a:ea typeface="Verdana" panose="020B0604030504040204" pitchFamily="34" charset="0"/>
              </a:rPr>
              <a:t>п.Курилово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dirty="0" err="1">
                <a:latin typeface="Verdana" panose="020B0604030504040204" pitchFamily="34" charset="0"/>
                <a:ea typeface="Verdana" panose="020B0604030504040204" pitchFamily="34" charset="0"/>
              </a:rPr>
              <a:t>ул.Школьная</a:t>
            </a:r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7F2649D-2CD4-49A0-8E42-35A34783BC86}"/>
              </a:ext>
            </a:extLst>
          </p:cNvPr>
          <p:cNvSpPr txBox="1"/>
          <p:nvPr/>
        </p:nvSpPr>
        <p:spPr>
          <a:xfrm>
            <a:off x="8050696" y="2428641"/>
            <a:ext cx="3376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latin typeface="Verdana" panose="020B0604030504040204" pitchFamily="34" charset="0"/>
                <a:ea typeface="Verdana" panose="020B0604030504040204" pitchFamily="34" charset="0"/>
              </a:rPr>
              <a:t>п.Щапово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dirty="0" err="1">
                <a:latin typeface="Verdana" panose="020B0604030504040204" pitchFamily="34" charset="0"/>
                <a:ea typeface="Verdana" panose="020B0604030504040204" pitchFamily="34" charset="0"/>
              </a:rPr>
              <a:t>ул.Озерная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 (тротуар)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4A3B263-C228-4380-9178-758C5D95B460}"/>
              </a:ext>
            </a:extLst>
          </p:cNvPr>
          <p:cNvSpPr txBox="1"/>
          <p:nvPr/>
        </p:nvSpPr>
        <p:spPr>
          <a:xfrm>
            <a:off x="8306055" y="5982206"/>
            <a:ext cx="3140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п. </a:t>
            </a:r>
            <a:r>
              <a:rPr lang="ru-RU" dirty="0" err="1">
                <a:latin typeface="Verdana" panose="020B0604030504040204" pitchFamily="34" charset="0"/>
                <a:ea typeface="Verdana" panose="020B0604030504040204" pitchFamily="34" charset="0"/>
              </a:rPr>
              <a:t>Курилово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, вблизи очистных сооружений</a:t>
            </a:r>
          </a:p>
        </p:txBody>
      </p:sp>
      <p:pic>
        <p:nvPicPr>
          <p:cNvPr id="11" name="Объект 12">
            <a:extLst>
              <a:ext uri="{FF2B5EF4-FFF2-40B4-BE49-F238E27FC236}">
                <a16:creationId xmlns:a16="http://schemas.microsoft.com/office/drawing/2014/main" xmlns="" id="{D898AE4E-5224-4D61-AEEB-0F02DD53D3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622" y="1489926"/>
            <a:ext cx="3091070" cy="51981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1923017-C129-4943-A119-5AF8CDD1EDC1}"/>
              </a:ext>
            </a:extLst>
          </p:cNvPr>
          <p:cNvSpPr txBox="1"/>
          <p:nvPr/>
        </p:nvSpPr>
        <p:spPr>
          <a:xfrm>
            <a:off x="4872161" y="417398"/>
            <a:ext cx="26139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Обустроены</a:t>
            </a: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экологические тропы</a:t>
            </a:r>
          </a:p>
        </p:txBody>
      </p:sp>
    </p:spTree>
    <p:extLst>
      <p:ext uri="{BB962C8B-B14F-4D97-AF65-F5344CB8AC3E}">
        <p14:creationId xmlns:p14="http://schemas.microsoft.com/office/powerpoint/2010/main" val="42060358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65CFF5F-6DFB-0D49-B8B1-661F7E788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3178"/>
            <a:ext cx="12192000" cy="610863"/>
          </a:xfrm>
        </p:spPr>
        <p:txBody>
          <a:bodyPr rtlCol="0">
            <a:noAutofit/>
          </a:bodyPr>
          <a:lstStyle/>
          <a:p>
            <a:pPr algn="ctr" rtl="0"/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 2021 году </a:t>
            </a:r>
            <a:r>
              <a:rPr lang="ru-RU" sz="2400" b="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 рамках программы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«Содержание и ремонт дорожного хозяйства» запланировано:</a:t>
            </a:r>
            <a:endParaRPr lang="ru-RU" sz="3200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xmlns="" id="{FDB21CE8-0D09-4353-8ABC-6C727B08070E}"/>
              </a:ext>
            </a:extLst>
          </p:cNvPr>
          <p:cNvGraphicFramePr>
            <a:graphicFrameLocks noGrp="1"/>
          </p:cNvGraphicFramePr>
          <p:nvPr>
            <p:ph type="tbl" sz="quarter" idx="10"/>
            <p:extLst>
              <p:ext uri="{D42A27DB-BD31-4B8C-83A1-F6EECF244321}">
                <p14:modId xmlns:p14="http://schemas.microsoft.com/office/powerpoint/2010/main" val="1712583289"/>
              </p:ext>
            </p:extLst>
          </p:nvPr>
        </p:nvGraphicFramePr>
        <p:xfrm>
          <a:off x="478971" y="1620195"/>
          <a:ext cx="11234057" cy="5059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31543">
                  <a:extLst>
                    <a:ext uri="{9D8B030D-6E8A-4147-A177-3AD203B41FA5}">
                      <a16:colId xmlns:a16="http://schemas.microsoft.com/office/drawing/2014/main" xmlns="" val="981149757"/>
                    </a:ext>
                  </a:extLst>
                </a:gridCol>
                <a:gridCol w="5602514">
                  <a:extLst>
                    <a:ext uri="{9D8B030D-6E8A-4147-A177-3AD203B41FA5}">
                      <a16:colId xmlns:a16="http://schemas.microsoft.com/office/drawing/2014/main" xmlns="" val="3201331144"/>
                    </a:ext>
                  </a:extLst>
                </a:gridCol>
              </a:tblGrid>
              <a:tr h="592009"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</a:t>
                      </a:r>
                      <a:r>
                        <a:rPr lang="ru-RU" sz="1700" b="1" dirty="0" err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п.Щапово</a:t>
                      </a:r>
                      <a:r>
                        <a:rPr lang="ru-RU" sz="1700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 Садовый квартал 2 </a:t>
                      </a:r>
                    </a:p>
                    <a:p>
                      <a:pPr algn="ctr"/>
                      <a:r>
                        <a:rPr lang="ru-RU" sz="1700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(д.22а – д.36а), д.48-49</a:t>
                      </a:r>
                      <a:endParaRPr lang="ru-RU" sz="17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     </a:t>
                      </a:r>
                      <a:r>
                        <a:rPr lang="ru-RU" sz="1700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Подъезд к ЖСКИЗ «Пахра», СНТ «</a:t>
                      </a:r>
                      <a:r>
                        <a:rPr lang="ru-RU" sz="1700" b="1" dirty="0" err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Шалово</a:t>
                      </a:r>
                      <a:r>
                        <a:rPr lang="ru-RU" sz="1700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», ДПК «Подолье» </a:t>
                      </a:r>
                    </a:p>
                    <a:p>
                      <a:pPr algn="ctr"/>
                      <a:r>
                        <a:rPr lang="ru-RU" sz="1700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(а/д </a:t>
                      </a:r>
                      <a:r>
                        <a:rPr lang="ru-RU" sz="1700" b="1" dirty="0" err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Ознобишино</a:t>
                      </a:r>
                      <a:r>
                        <a:rPr lang="ru-RU" sz="1700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-Красное до КПП)</a:t>
                      </a:r>
                      <a:endParaRPr lang="ru-RU" sz="17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971024867"/>
                  </a:ext>
                </a:extLst>
              </a:tr>
              <a:tr h="340405">
                <a:tc>
                  <a:txBody>
                    <a:bodyPr/>
                    <a:lstStyle/>
                    <a:p>
                      <a:pPr algn="ctr"/>
                      <a:endParaRPr lang="ru-RU" sz="17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7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20614023"/>
                  </a:ext>
                </a:extLst>
              </a:tr>
              <a:tr h="592009"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п.Курилово</a:t>
                      </a:r>
                      <a:r>
                        <a:rPr lang="ru-RU" sz="1700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 ул. Лесная, д.4 – Центральная, д.8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      </a:t>
                      </a:r>
                      <a:r>
                        <a:rPr lang="ru-RU" sz="1700" b="1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д.Кузенево</a:t>
                      </a:r>
                      <a:r>
                        <a:rPr lang="ru-RU" sz="1700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- до поворота Дом рыбака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18676769"/>
                  </a:ext>
                </a:extLst>
              </a:tr>
              <a:tr h="340405">
                <a:tc>
                  <a:txBody>
                    <a:bodyPr/>
                    <a:lstStyle/>
                    <a:p>
                      <a:pPr algn="ctr"/>
                      <a:endParaRPr lang="ru-RU" sz="17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7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47709732"/>
                  </a:ext>
                </a:extLst>
              </a:tr>
              <a:tr h="592009"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п.Курилово</a:t>
                      </a:r>
                      <a:r>
                        <a:rPr lang="ru-RU" sz="1700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 </a:t>
                      </a:r>
                      <a:r>
                        <a:rPr lang="ru-RU" sz="1700" b="1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ул.Школьная</a:t>
                      </a:r>
                      <a:r>
                        <a:rPr lang="ru-RU" sz="1700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(мост к СНТ «</a:t>
                      </a:r>
                      <a:r>
                        <a:rPr lang="ru-RU" sz="1700" b="1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Колобянка</a:t>
                      </a:r>
                      <a:r>
                        <a:rPr lang="ru-RU" sz="1700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» - </a:t>
                      </a:r>
                      <a:r>
                        <a:rPr lang="ru-RU" sz="1700" b="1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ул.Центральная</a:t>
                      </a:r>
                      <a:r>
                        <a:rPr lang="ru-RU" sz="1700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       </a:t>
                      </a:r>
                      <a:r>
                        <a:rPr lang="ru-RU" sz="1700" b="1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д.Александрово</a:t>
                      </a:r>
                      <a:r>
                        <a:rPr lang="ru-RU" sz="1700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(внутри от а/д </a:t>
                      </a:r>
                      <a:r>
                        <a:rPr lang="ru-RU" sz="1700" b="1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Щапово</a:t>
                      </a:r>
                      <a:r>
                        <a:rPr lang="ru-RU" sz="1700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-Песье-ММК до д.17)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30046243"/>
                  </a:ext>
                </a:extLst>
              </a:tr>
              <a:tr h="340405">
                <a:tc>
                  <a:txBody>
                    <a:bodyPr/>
                    <a:lstStyle/>
                    <a:p>
                      <a:pPr algn="ctr"/>
                      <a:endParaRPr lang="ru-RU" sz="17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7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80369199"/>
                  </a:ext>
                </a:extLst>
              </a:tr>
              <a:tr h="340405"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с. </a:t>
                      </a:r>
                      <a:r>
                        <a:rPr lang="ru-RU" sz="1700" b="1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Ознобишино</a:t>
                      </a:r>
                      <a:r>
                        <a:rPr lang="ru-RU" sz="1700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(церковь – д. 57)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       д. </a:t>
                      </a:r>
                      <a:r>
                        <a:rPr lang="ru-RU" sz="1700" b="1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Костишово</a:t>
                      </a:r>
                      <a:r>
                        <a:rPr lang="ru-RU" sz="1700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(мост – подъездная дорога к </a:t>
                      </a:r>
                      <a:r>
                        <a:rPr lang="ru-RU" sz="1700" b="1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р.Моча</a:t>
                      </a:r>
                      <a:r>
                        <a:rPr lang="ru-RU" sz="1700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48707103"/>
                  </a:ext>
                </a:extLst>
              </a:tr>
              <a:tr h="340405">
                <a:tc>
                  <a:txBody>
                    <a:bodyPr/>
                    <a:lstStyle/>
                    <a:p>
                      <a:pPr algn="ctr"/>
                      <a:endParaRPr lang="ru-RU" sz="1700" b="1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7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24411765"/>
                  </a:ext>
                </a:extLst>
              </a:tr>
              <a:tr h="592009"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п.Спортбазы</a:t>
                      </a:r>
                      <a:r>
                        <a:rPr lang="ru-RU" sz="1700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700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(контейнерная площадка – д.11)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       д. </a:t>
                      </a:r>
                      <a:r>
                        <a:rPr lang="ru-RU" sz="1700" b="1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Батыбино</a:t>
                      </a:r>
                      <a:r>
                        <a:rPr lang="ru-RU" sz="1700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(внутри д.7 – д.67)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12545239"/>
                  </a:ext>
                </a:extLst>
              </a:tr>
              <a:tr h="340405">
                <a:tc>
                  <a:txBody>
                    <a:bodyPr/>
                    <a:lstStyle/>
                    <a:p>
                      <a:pPr algn="ctr"/>
                      <a:endParaRPr lang="ru-RU" sz="17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7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349456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35215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5">
            <a:extLst>
              <a:ext uri="{FF2B5EF4-FFF2-40B4-BE49-F238E27FC236}">
                <a16:creationId xmlns:a16="http://schemas.microsoft.com/office/drawing/2014/main" xmlns="" id="{3DC2B1D5-5028-42A0-9D9B-5524BD514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772" y="793769"/>
            <a:ext cx="11030259" cy="610863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6,61 млн </a:t>
            </a: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руб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2800" b="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израсходовано в рамках программы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«Ремонт отдельных конструктивных элементов многоквартирных домов»</a:t>
            </a:r>
            <a:endParaRPr lang="ru-RU" sz="2800" dirty="0"/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xmlns="" id="{F944F589-0860-42C6-9540-326D7F0D17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r>
              <a:rPr lang="ru-RU" dirty="0"/>
              <a:t>В 2020 году проведены работы по утеплению торцевых стен в поселке </a:t>
            </a:r>
            <a:r>
              <a:rPr lang="ru-RU" dirty="0" err="1"/>
              <a:t>Щапово</a:t>
            </a:r>
            <a:r>
              <a:rPr lang="ru-RU" dirty="0"/>
              <a:t>, д.39, 46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xmlns="" id="{0BB11E5D-9B24-4A6C-A8DF-D7E09FE0962D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 algn="ctr"/>
            <a:r>
              <a:rPr lang="ru-RU" dirty="0"/>
              <a:t>В 2021 году запланированы работы </a:t>
            </a:r>
          </a:p>
        </p:txBody>
      </p:sp>
      <p:pic>
        <p:nvPicPr>
          <p:cNvPr id="22" name="Объект 21">
            <a:extLst>
              <a:ext uri="{FF2B5EF4-FFF2-40B4-BE49-F238E27FC236}">
                <a16:creationId xmlns:a16="http://schemas.microsoft.com/office/drawing/2014/main" xmlns="" id="{C5C19818-97AC-4B3D-966B-597E5993F55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17" y="2798184"/>
            <a:ext cx="5573387" cy="3736008"/>
          </a:xfrm>
        </p:spPr>
      </p:pic>
      <p:sp>
        <p:nvSpPr>
          <p:cNvPr id="20" name="Объект 19">
            <a:extLst>
              <a:ext uri="{FF2B5EF4-FFF2-40B4-BE49-F238E27FC236}">
                <a16:creationId xmlns:a16="http://schemas.microsoft.com/office/drawing/2014/main" xmlns="" id="{2A4B0A08-6620-4D63-A6A0-958F1CAF1825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>
            <a:noAutofit/>
          </a:bodyPr>
          <a:lstStyle/>
          <a:p>
            <a:r>
              <a:rPr lang="ru-RU" sz="1800" b="1" dirty="0">
                <a:latin typeface="Verdana" panose="020B0604030504040204" pitchFamily="34" charset="0"/>
                <a:ea typeface="Verdana" panose="020B0604030504040204" pitchFamily="34" charset="0"/>
              </a:rPr>
              <a:t>По утеплению торцевых стен 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</a:rPr>
              <a:t>в п. </a:t>
            </a:r>
            <a:r>
              <a:rPr lang="ru-RU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Курилово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ул.Лесная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</a:rPr>
              <a:t>, д.2, </a:t>
            </a:r>
            <a:r>
              <a:rPr lang="ru-RU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п.Щапово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</a:rPr>
              <a:t>, д.38;</a:t>
            </a:r>
          </a:p>
          <a:p>
            <a:r>
              <a:rPr lang="ru-RU" sz="1800" b="1" dirty="0">
                <a:latin typeface="Verdana" panose="020B0604030504040204" pitchFamily="34" charset="0"/>
                <a:ea typeface="Verdana" panose="020B0604030504040204" pitchFamily="34" charset="0"/>
              </a:rPr>
              <a:t>По ремонту и покраске фасадов 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</a:rPr>
              <a:t>в </a:t>
            </a:r>
            <a:r>
              <a:rPr lang="ru-RU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п.Курилово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ул.Лесная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</a:rPr>
              <a:t>, д.2, </a:t>
            </a:r>
            <a:r>
              <a:rPr lang="ru-RU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п.Щапово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</a:rPr>
              <a:t>, д.32, </a:t>
            </a:r>
            <a:r>
              <a:rPr lang="ru-RU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п.Д.О.Пахра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</a:rPr>
              <a:t>, д.5 и </a:t>
            </a:r>
            <a:r>
              <a:rPr lang="ru-RU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п.Спортбазы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</a:rPr>
              <a:t>, д.11</a:t>
            </a:r>
          </a:p>
          <a:p>
            <a:r>
              <a:rPr lang="ru-RU" sz="1800" b="1" dirty="0">
                <a:latin typeface="Verdana" panose="020B0604030504040204" pitchFamily="34" charset="0"/>
                <a:ea typeface="Verdana" panose="020B0604030504040204" pitchFamily="34" charset="0"/>
              </a:rPr>
              <a:t>Фонд капитального ремонта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ru-RU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п.Щапово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</a:rPr>
              <a:t>, д.30,31,33,35 и Жилой поселок № 3.</a:t>
            </a:r>
          </a:p>
        </p:txBody>
      </p:sp>
    </p:spTree>
    <p:extLst>
      <p:ext uri="{BB962C8B-B14F-4D97-AF65-F5344CB8AC3E}">
        <p14:creationId xmlns:p14="http://schemas.microsoft.com/office/powerpoint/2010/main" val="39601769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Объект 17">
            <a:extLst>
              <a:ext uri="{FF2B5EF4-FFF2-40B4-BE49-F238E27FC236}">
                <a16:creationId xmlns:a16="http://schemas.microsoft.com/office/drawing/2014/main" xmlns="" id="{D09EFC13-774B-412D-B179-98D06568231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711" y="763158"/>
            <a:ext cx="8987774" cy="6015329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37AE500-6C3D-44EC-BEDE-FD0599857BF0}"/>
              </a:ext>
            </a:extLst>
          </p:cNvPr>
          <p:cNvSpPr txBox="1"/>
          <p:nvPr/>
        </p:nvSpPr>
        <p:spPr>
          <a:xfrm>
            <a:off x="411328" y="1182757"/>
            <a:ext cx="2713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Замена окон в СК «Заря» </a:t>
            </a:r>
            <a:r>
              <a:rPr lang="ru-RU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п.Щапово</a:t>
            </a:r>
            <a:endParaRPr lang="ru-RU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A236B25-0A78-47F4-8F7E-EEE756B41D57}"/>
              </a:ext>
            </a:extLst>
          </p:cNvPr>
          <p:cNvSpPr txBox="1"/>
          <p:nvPr/>
        </p:nvSpPr>
        <p:spPr>
          <a:xfrm>
            <a:off x="3299791" y="208722"/>
            <a:ext cx="7623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Ремонт спортивного зала СК «Заря»</a:t>
            </a:r>
          </a:p>
        </p:txBody>
      </p:sp>
    </p:spTree>
    <p:extLst>
      <p:ext uri="{BB962C8B-B14F-4D97-AF65-F5344CB8AC3E}">
        <p14:creationId xmlns:p14="http://schemas.microsoft.com/office/powerpoint/2010/main" val="19927877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Объект 21">
            <a:extLst>
              <a:ext uri="{FF2B5EF4-FFF2-40B4-BE49-F238E27FC236}">
                <a16:creationId xmlns:a16="http://schemas.microsoft.com/office/drawing/2014/main" xmlns="" id="{1D79D95E-5495-45D1-A455-C051E4F60D6F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461" y="84220"/>
            <a:ext cx="8919411" cy="6689559"/>
          </a:xfr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B3FAEA28-04E3-4CE6-BAAB-9F6000356862}"/>
              </a:ext>
            </a:extLst>
          </p:cNvPr>
          <p:cNvSpPr txBox="1"/>
          <p:nvPr/>
        </p:nvSpPr>
        <p:spPr>
          <a:xfrm>
            <a:off x="824947" y="884582"/>
            <a:ext cx="2713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Ремонт зала в СК «Заря» </a:t>
            </a:r>
            <a:r>
              <a:rPr lang="ru-RU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п.Щапово</a:t>
            </a:r>
            <a:endParaRPr lang="ru-RU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8448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>
            <a:extLst>
              <a:ext uri="{FF2B5EF4-FFF2-40B4-BE49-F238E27FC236}">
                <a16:creationId xmlns:a16="http://schemas.microsoft.com/office/drawing/2014/main" xmlns="" id="{0B20E3D8-7AE0-439F-80C6-7B77E7E39C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191" y="1458483"/>
            <a:ext cx="10565295" cy="4902560"/>
          </a:xfrm>
        </p:spPr>
        <p:txBody>
          <a:bodyPr/>
          <a:lstStyle/>
          <a:p>
            <a:pPr marL="285750" indent="-285750" algn="just">
              <a:buFontTx/>
              <a:buChar char="-"/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Продолжается работа по подготовке документов для постановки на кадастровый учет объектов имущества;</a:t>
            </a:r>
          </a:p>
          <a:p>
            <a:pPr marL="285750" indent="-285750" algn="just">
              <a:buFontTx/>
              <a:buChar char="-"/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Продолжается работа поэтапной передачи в собственность субъекта РФ </a:t>
            </a:r>
            <a:r>
              <a:rPr lang="ru-RU" dirty="0" err="1">
                <a:latin typeface="Verdana" panose="020B0604030504040204" pitchFamily="34" charset="0"/>
                <a:ea typeface="Verdana" panose="020B0604030504040204" pitchFamily="34" charset="0"/>
              </a:rPr>
              <a:t>г.Москвы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 объектов теплоснабжения;</a:t>
            </a:r>
          </a:p>
          <a:p>
            <a:pPr marL="285750" indent="-285750" algn="just">
              <a:buFontTx/>
              <a:buChar char="-"/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Продолжается работа по выявлению самовольно возведенных объектов на землях госсобственности. В результате проверок выявлено 719 самостроев, Окружной комиссией по пресечению самовольного строительства на территории </a:t>
            </a:r>
            <a:r>
              <a:rPr lang="ru-RU" dirty="0" err="1">
                <a:latin typeface="Verdana" panose="020B0604030504040204" pitchFamily="34" charset="0"/>
                <a:ea typeface="Verdana" panose="020B0604030504040204" pitchFamily="34" charset="0"/>
              </a:rPr>
              <a:t>ТиНАО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 вынесены решения по их демонтажу;</a:t>
            </a:r>
          </a:p>
          <a:p>
            <a:pPr marL="285750" indent="-285750" algn="just">
              <a:buFontTx/>
              <a:buChar char="-"/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В рамках взаимодействия на запросы Росреестра подготовлено 524 ответа;</a:t>
            </a:r>
          </a:p>
          <a:p>
            <a:pPr marL="285750" indent="-285750" algn="just">
              <a:buFontTx/>
              <a:buChar char="-"/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2120 запросов подготовлено по выдаче выписок из Единого государственного реестра недвижимости;</a:t>
            </a:r>
          </a:p>
          <a:p>
            <a:pPr marL="285750" indent="-285750" algn="just">
              <a:buFontTx/>
              <a:buChar char="-"/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Продолжается работа по оформлению права муниципальной собственности на квартиры, находящиеся в собственности муниципального образования поселения </a:t>
            </a:r>
            <a:r>
              <a:rPr lang="ru-RU" dirty="0" err="1">
                <a:latin typeface="Verdana" panose="020B0604030504040204" pitchFamily="34" charset="0"/>
                <a:ea typeface="Verdana" panose="020B0604030504040204" pitchFamily="34" charset="0"/>
              </a:rPr>
              <a:t>Щаповское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;</a:t>
            </a:r>
          </a:p>
          <a:p>
            <a:pPr marL="285750" indent="-285750" algn="just">
              <a:buFontTx/>
              <a:buChar char="-"/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Подготовлены документы по регистрации по месту жительства для 570 граждан.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7FC6C57-A7AF-4594-BF84-955DF3C38B16}"/>
              </a:ext>
            </a:extLst>
          </p:cNvPr>
          <p:cNvSpPr txBox="1"/>
          <p:nvPr/>
        </p:nvSpPr>
        <p:spPr>
          <a:xfrm>
            <a:off x="636103" y="86933"/>
            <a:ext cx="1071438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3600" b="1" i="0" u="none" strike="noStrike" kern="1200" cap="none" spc="100" normalizeH="0" baseline="0" noProof="0" dirty="0">
                <a:ln>
                  <a:noFill/>
                </a:ln>
                <a:solidFill>
                  <a:srgbClr val="7CA655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Строительство и муниципальное имущество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27200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5F73310-4FAC-45D5-BA5A-E7A3AA92B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049" y="491437"/>
            <a:ext cx="10259471" cy="610863"/>
          </a:xfrm>
        </p:spPr>
        <p:txBody>
          <a:bodyPr>
            <a:noAutofit/>
          </a:bodyPr>
          <a:lstStyle/>
          <a:p>
            <a:pPr algn="ctr"/>
            <a:r>
              <a:rPr lang="ru-RU" sz="3600" dirty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Строительство и муниципальное имущество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xmlns="" id="{98C7CEC5-CC64-49D2-BFCC-16ED9E7C12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6408" y="2300156"/>
            <a:ext cx="3402569" cy="641826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Открытие пожарного депо </a:t>
            </a:r>
          </a:p>
          <a:p>
            <a:pPr algn="ctr">
              <a:lnSpc>
                <a:spcPct val="100000"/>
              </a:lnSpc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на 4 машиноместа </a:t>
            </a:r>
          </a:p>
          <a:p>
            <a:pPr algn="ctr">
              <a:lnSpc>
                <a:spcPct val="100000"/>
              </a:lnSpc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в </a:t>
            </a:r>
            <a:r>
              <a:rPr lang="ru-RU" dirty="0" err="1">
                <a:latin typeface="Verdana" panose="020B0604030504040204" pitchFamily="34" charset="0"/>
                <a:ea typeface="Verdana" panose="020B0604030504040204" pitchFamily="34" charset="0"/>
              </a:rPr>
              <a:t>п.Щапово</a:t>
            </a:r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3" name="Объект 22">
            <a:extLst>
              <a:ext uri="{FF2B5EF4-FFF2-40B4-BE49-F238E27FC236}">
                <a16:creationId xmlns:a16="http://schemas.microsoft.com/office/drawing/2014/main" xmlns="" id="{B739CDDC-9D8F-4A38-BEE4-CBCABE01BDF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4" y="3459136"/>
            <a:ext cx="4424816" cy="2683490"/>
          </a:xfrm>
        </p:spPr>
      </p:pic>
      <p:sp>
        <p:nvSpPr>
          <p:cNvPr id="18" name="Текст 17">
            <a:extLst>
              <a:ext uri="{FF2B5EF4-FFF2-40B4-BE49-F238E27FC236}">
                <a16:creationId xmlns:a16="http://schemas.microsoft.com/office/drawing/2014/main" xmlns="" id="{6E5F546F-77ED-4259-8C6D-B46BBD41E15B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817850" y="2314016"/>
            <a:ext cx="3036477" cy="404216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Открытие амбулатории на 110 посещений в смену в </a:t>
            </a:r>
            <a:r>
              <a:rPr lang="ru-RU" dirty="0" err="1">
                <a:latin typeface="Verdana" panose="020B0604030504040204" pitchFamily="34" charset="0"/>
                <a:ea typeface="Verdana" panose="020B0604030504040204" pitchFamily="34" charset="0"/>
              </a:rPr>
              <a:t>п.Курилово</a:t>
            </a:r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6" name="Объект 25">
            <a:extLst>
              <a:ext uri="{FF2B5EF4-FFF2-40B4-BE49-F238E27FC236}">
                <a16:creationId xmlns:a16="http://schemas.microsoft.com/office/drawing/2014/main" xmlns="" id="{ADBB60D6-D747-4B39-AE4E-0047899FF236}"/>
              </a:ext>
            </a:extLst>
          </p:cNvPr>
          <p:cNvPicPr>
            <a:picLocks noGrp="1" noChangeAspect="1"/>
          </p:cNvPicPr>
          <p:nvPr>
            <p:ph sz="half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372" y="3459136"/>
            <a:ext cx="3663930" cy="2683490"/>
          </a:xfrm>
        </p:spPr>
      </p:pic>
      <p:sp>
        <p:nvSpPr>
          <p:cNvPr id="20" name="Текст 19">
            <a:extLst>
              <a:ext uri="{FF2B5EF4-FFF2-40B4-BE49-F238E27FC236}">
                <a16:creationId xmlns:a16="http://schemas.microsoft.com/office/drawing/2014/main" xmlns="" id="{D3CA4CF4-ED32-4FFA-BAF8-15CD43A30182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569115" y="2314016"/>
            <a:ext cx="3036477" cy="404216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Начало строительства школьного здания на 950 мест в </a:t>
            </a:r>
            <a:r>
              <a:rPr lang="ru-RU" dirty="0" err="1">
                <a:latin typeface="Verdana" panose="020B0604030504040204" pitchFamily="34" charset="0"/>
                <a:ea typeface="Verdana" panose="020B0604030504040204" pitchFamily="34" charset="0"/>
              </a:rPr>
              <a:t>п.Щапово</a:t>
            </a:r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8" name="Объект 27">
            <a:extLst>
              <a:ext uri="{FF2B5EF4-FFF2-40B4-BE49-F238E27FC236}">
                <a16:creationId xmlns:a16="http://schemas.microsoft.com/office/drawing/2014/main" xmlns="" id="{62FA0712-5460-48B9-827C-34DBC28B492D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573" y="3459136"/>
            <a:ext cx="3524273" cy="2637593"/>
          </a:xfr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9A92137-CDC1-4F41-A144-31352F92D9BB}"/>
              </a:ext>
            </a:extLst>
          </p:cNvPr>
          <p:cNvSpPr txBox="1"/>
          <p:nvPr/>
        </p:nvSpPr>
        <p:spPr>
          <a:xfrm>
            <a:off x="3806687" y="1381539"/>
            <a:ext cx="4929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 2021 году запланировано:</a:t>
            </a:r>
            <a:r>
              <a:rPr lang="ru-RU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557536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A6DA57CA-945B-4A0F-8110-3C4D57993698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02" y="140043"/>
            <a:ext cx="4418652" cy="3007445"/>
          </a:xfrm>
        </p:spPr>
      </p:pic>
      <p:sp>
        <p:nvSpPr>
          <p:cNvPr id="6" name="Текст 5">
            <a:extLst>
              <a:ext uri="{FF2B5EF4-FFF2-40B4-BE49-F238E27FC236}">
                <a16:creationId xmlns:a16="http://schemas.microsoft.com/office/drawing/2014/main" xmlns="" id="{EA1E2644-1BD8-DB4D-B01F-F617AABF79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20698" y="2528000"/>
            <a:ext cx="2673668" cy="552741"/>
          </a:xfrm>
        </p:spPr>
        <p:txBody>
          <a:bodyPr rtlCol="0"/>
          <a:lstStyle/>
          <a:p>
            <a:pPr algn="ctr" rtl="0"/>
            <a:r>
              <a:rPr lang="ru-RU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Школьное отделение </a:t>
            </a:r>
            <a:r>
              <a:rPr lang="ru-RU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п.Курилово</a:t>
            </a:r>
            <a:endParaRPr lang="ru-RU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 rtl="0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9" name="Рисунок 13">
            <a:extLst>
              <a:ext uri="{FF2B5EF4-FFF2-40B4-BE49-F238E27FC236}">
                <a16:creationId xmlns:a16="http://schemas.microsoft.com/office/drawing/2014/main" xmlns="" id="{EF9CA003-7E17-ED41-92AE-D8D98C0825A7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62145" y="161291"/>
            <a:ext cx="5112374" cy="3091389"/>
          </a:xfr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74EB486D-4A8D-4B29-8FD0-B96906E3E283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395" y="3777259"/>
            <a:ext cx="4351066" cy="2919516"/>
          </a:xfrm>
        </p:spPr>
      </p:pic>
      <p:sp>
        <p:nvSpPr>
          <p:cNvPr id="23" name="Текст 5">
            <a:extLst>
              <a:ext uri="{FF2B5EF4-FFF2-40B4-BE49-F238E27FC236}">
                <a16:creationId xmlns:a16="http://schemas.microsoft.com/office/drawing/2014/main" xmlns="" id="{6D09C844-CAD4-4FEA-9585-B572FCE2C130}"/>
              </a:ext>
            </a:extLst>
          </p:cNvPr>
          <p:cNvSpPr txBox="1">
            <a:spLocks/>
          </p:cNvSpPr>
          <p:nvPr/>
        </p:nvSpPr>
        <p:spPr>
          <a:xfrm>
            <a:off x="9390243" y="2699939"/>
            <a:ext cx="2673668" cy="55274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800" b="0" i="0" kern="1200" spc="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Школьное отделение </a:t>
            </a:r>
            <a:r>
              <a:rPr lang="ru-RU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п.Щапово</a:t>
            </a:r>
            <a:endParaRPr lang="ru-RU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6" name="Текст 5">
            <a:extLst>
              <a:ext uri="{FF2B5EF4-FFF2-40B4-BE49-F238E27FC236}">
                <a16:creationId xmlns:a16="http://schemas.microsoft.com/office/drawing/2014/main" xmlns="" id="{05FF356D-C40C-4D9E-ACD3-3C09C70D87C2}"/>
              </a:ext>
            </a:extLst>
          </p:cNvPr>
          <p:cNvSpPr txBox="1">
            <a:spLocks/>
          </p:cNvSpPr>
          <p:nvPr/>
        </p:nvSpPr>
        <p:spPr>
          <a:xfrm>
            <a:off x="6439302" y="5903500"/>
            <a:ext cx="2345422" cy="55274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800" b="0" i="0" kern="1200" spc="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Дошкольное отделение </a:t>
            </a:r>
            <a:r>
              <a:rPr lang="ru-RU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п.Щапово</a:t>
            </a:r>
            <a:endParaRPr lang="ru-RU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ru-RU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8" name="Текст 5">
            <a:extLst>
              <a:ext uri="{FF2B5EF4-FFF2-40B4-BE49-F238E27FC236}">
                <a16:creationId xmlns:a16="http://schemas.microsoft.com/office/drawing/2014/main" xmlns="" id="{21D7C5FD-1D95-4CFF-B2FE-AE0EE95CE967}"/>
              </a:ext>
            </a:extLst>
          </p:cNvPr>
          <p:cNvSpPr txBox="1">
            <a:spLocks/>
          </p:cNvSpPr>
          <p:nvPr/>
        </p:nvSpPr>
        <p:spPr>
          <a:xfrm>
            <a:off x="1450674" y="6095493"/>
            <a:ext cx="3100126" cy="55274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800" b="0" i="0" kern="1200" spc="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Дошкольное отделение </a:t>
            </a:r>
            <a:r>
              <a:rPr lang="ru-RU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п.Курилово</a:t>
            </a:r>
            <a:endParaRPr lang="ru-RU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0" name="Picture 2">
            <a:extLst>
              <a:ext uri="{FF2B5EF4-FFF2-40B4-BE49-F238E27FC236}">
                <a16:creationId xmlns:a16="http://schemas.microsoft.com/office/drawing/2014/main" xmlns="" id="{3829F28B-49A2-4487-9350-AA96CFDABB97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691" y="3752164"/>
            <a:ext cx="5112374" cy="2896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Текст 5">
            <a:extLst>
              <a:ext uri="{FF2B5EF4-FFF2-40B4-BE49-F238E27FC236}">
                <a16:creationId xmlns:a16="http://schemas.microsoft.com/office/drawing/2014/main" xmlns="" id="{A171C8E1-7066-4C2F-9632-7DA9DD8F6D23}"/>
              </a:ext>
            </a:extLst>
          </p:cNvPr>
          <p:cNvSpPr txBox="1">
            <a:spLocks/>
          </p:cNvSpPr>
          <p:nvPr/>
        </p:nvSpPr>
        <p:spPr>
          <a:xfrm>
            <a:off x="9518332" y="3872956"/>
            <a:ext cx="2673668" cy="55274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800" b="0" i="0" kern="1200" spc="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Дошкольное отделение </a:t>
            </a:r>
          </a:p>
          <a:p>
            <a:pPr algn="ctr"/>
            <a:r>
              <a:rPr lang="ru-RU" dirty="0" err="1">
                <a:solidFill>
                  <a:schemeClr val="bg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п.Щапово</a:t>
            </a:r>
            <a:endParaRPr lang="ru-RU" dirty="0">
              <a:solidFill>
                <a:schemeClr val="bg2">
                  <a:lumMod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35930FF-C1B3-4701-ACF0-C20444945B74}"/>
              </a:ext>
            </a:extLst>
          </p:cNvPr>
          <p:cNvSpPr txBox="1"/>
          <p:nvPr/>
        </p:nvSpPr>
        <p:spPr>
          <a:xfrm>
            <a:off x="4422709" y="2671371"/>
            <a:ext cx="2579373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  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Образовательных учреждений:</a:t>
            </a:r>
          </a:p>
          <a:p>
            <a:pPr algn="ctr"/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</a:p>
          <a:p>
            <a:pPr algn="ctr"/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 школьных 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ru-RU" sz="1800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 дошкольных здания</a:t>
            </a:r>
          </a:p>
        </p:txBody>
      </p:sp>
    </p:spTree>
    <p:extLst>
      <p:ext uri="{BB962C8B-B14F-4D97-AF65-F5344CB8AC3E}">
        <p14:creationId xmlns:p14="http://schemas.microsoft.com/office/powerpoint/2010/main" val="1888457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B17410A0-1476-4756-9844-82F15D1663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0623" y="510121"/>
            <a:ext cx="10865869" cy="1514019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3200" dirty="0">
                <a:ln w="660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Сфера потребительского</a:t>
            </a:r>
            <a:br>
              <a:rPr lang="ru-RU" sz="3200" dirty="0">
                <a:ln w="660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3200" dirty="0">
                <a:ln w="660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рынка и услуг</a:t>
            </a:r>
            <a:r>
              <a:rPr lang="ru-RU" sz="6000" dirty="0">
                <a:ln w="660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/>
            </a:r>
            <a:br>
              <a:rPr lang="ru-RU" sz="6000" dirty="0">
                <a:ln w="660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A0F33F90-7111-4BD0-A50B-E99E4DA876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0" y="1267131"/>
            <a:ext cx="5491570" cy="953337"/>
          </a:xfrm>
        </p:spPr>
        <p:txBody>
          <a:bodyPr/>
          <a:lstStyle/>
          <a:p>
            <a:pPr algn="just" eaLnBrk="1" hangingPunct="1">
              <a:buClr>
                <a:srgbClr val="0BD0D9"/>
              </a:buClr>
              <a:buSzPct val="95000"/>
              <a:buFont typeface="Wingdings 2" pitchFamily="18" charset="2"/>
              <a:buNone/>
              <a:defRPr/>
            </a:pPr>
            <a:r>
              <a:rPr lang="ru-RU" altLang="ru-RU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 настоящее время на территории Поселения функционируют </a:t>
            </a:r>
            <a:r>
              <a:rPr lang="ru-RU" altLang="ru-RU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10</a:t>
            </a:r>
            <a:r>
              <a:rPr lang="ru-RU" altLang="ru-RU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крупных производственных предприятий, </a:t>
            </a:r>
            <a:r>
              <a:rPr lang="ru-RU" altLang="ru-RU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85</a:t>
            </a:r>
            <a:r>
              <a:rPr lang="ru-RU" altLang="ru-RU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предприятий торговли и услуг.   Из них:</a:t>
            </a:r>
          </a:p>
          <a:p>
            <a:pPr algn="just" eaLnBrk="1" hangingPunct="1">
              <a:buClr>
                <a:srgbClr val="0BD0D9"/>
              </a:buClr>
              <a:buSzPct val="95000"/>
              <a:buFont typeface="Wingdings 2" pitchFamily="18" charset="2"/>
              <a:buNone/>
              <a:defRPr/>
            </a:pPr>
            <a:endParaRPr lang="ru-RU" altLang="ru-RU" sz="20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 eaLnBrk="1" hangingPunct="1">
              <a:spcBef>
                <a:spcPts val="0"/>
              </a:spcBef>
              <a:spcAft>
                <a:spcPts val="300"/>
              </a:spcAft>
              <a:buClr>
                <a:srgbClr val="0BD0D9"/>
              </a:buClr>
              <a:buSzPct val="95000"/>
              <a:buFont typeface="Wingdings 2" pitchFamily="18" charset="2"/>
              <a:buNone/>
              <a:defRPr/>
            </a:pPr>
            <a:r>
              <a:rPr lang="ru-RU" altLang="ru-RU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	</a:t>
            </a:r>
            <a:r>
              <a:rPr lang="ru-RU" altLang="ru-RU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13</a:t>
            </a:r>
            <a:r>
              <a:rPr lang="ru-RU" altLang="ru-RU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сетевых продовольственных магазинов;</a:t>
            </a:r>
          </a:p>
          <a:p>
            <a:pPr algn="just" eaLnBrk="1" hangingPunct="1">
              <a:spcBef>
                <a:spcPts val="0"/>
              </a:spcBef>
              <a:spcAft>
                <a:spcPts val="300"/>
              </a:spcAft>
              <a:buClr>
                <a:srgbClr val="0BD0D9"/>
              </a:buClr>
              <a:buSzPct val="95000"/>
              <a:buFontTx/>
              <a:buNone/>
              <a:defRPr/>
            </a:pPr>
            <a:r>
              <a:rPr lang="ru-RU" altLang="ru-RU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	</a:t>
            </a:r>
            <a:r>
              <a:rPr lang="ru-RU" altLang="ru-RU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10</a:t>
            </a:r>
            <a:r>
              <a:rPr lang="ru-RU" altLang="ru-RU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предприятий, реализующих непродовольственные товары;</a:t>
            </a:r>
          </a:p>
          <a:p>
            <a:pPr algn="just" eaLnBrk="1" hangingPunct="1">
              <a:spcBef>
                <a:spcPts val="0"/>
              </a:spcBef>
              <a:spcAft>
                <a:spcPts val="300"/>
              </a:spcAft>
              <a:buClr>
                <a:srgbClr val="0BD0D9"/>
              </a:buClr>
              <a:buSzPct val="95000"/>
              <a:buFontTx/>
              <a:buNone/>
              <a:defRPr/>
            </a:pPr>
            <a:r>
              <a:rPr lang="ru-RU" altLang="ru-RU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	</a:t>
            </a:r>
            <a:r>
              <a:rPr lang="ru-RU" altLang="ru-RU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11</a:t>
            </a:r>
            <a:r>
              <a:rPr lang="ru-RU" altLang="ru-RU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предприятий, реализующих продовольственные товары;</a:t>
            </a:r>
          </a:p>
          <a:p>
            <a:pPr algn="just" eaLnBrk="1" hangingPunct="1">
              <a:spcBef>
                <a:spcPts val="0"/>
              </a:spcBef>
              <a:spcAft>
                <a:spcPts val="300"/>
              </a:spcAft>
              <a:buClr>
                <a:srgbClr val="0BD0D9"/>
              </a:buClr>
              <a:buSzPct val="95000"/>
              <a:buFontTx/>
              <a:buNone/>
              <a:defRPr/>
            </a:pPr>
            <a:r>
              <a:rPr lang="ru-RU" altLang="ru-RU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	</a:t>
            </a:r>
            <a:r>
              <a:rPr lang="ru-RU" altLang="ru-RU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 </a:t>
            </a:r>
            <a:r>
              <a:rPr lang="ru-RU" altLang="ru-RU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торговых центров;</a:t>
            </a:r>
          </a:p>
          <a:p>
            <a:pPr algn="just" eaLnBrk="1" hangingPunct="1">
              <a:spcBef>
                <a:spcPts val="0"/>
              </a:spcBef>
              <a:spcAft>
                <a:spcPts val="300"/>
              </a:spcAft>
              <a:buClr>
                <a:srgbClr val="0BD0D9"/>
              </a:buClr>
              <a:buSzPct val="95000"/>
              <a:buFontTx/>
              <a:buNone/>
              <a:defRPr/>
            </a:pPr>
            <a:r>
              <a:rPr lang="ru-RU" altLang="ru-RU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	</a:t>
            </a:r>
            <a:r>
              <a:rPr lang="ru-RU" altLang="ru-RU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17</a:t>
            </a:r>
            <a:r>
              <a:rPr lang="ru-RU" altLang="ru-RU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предприятий общественного питания;</a:t>
            </a:r>
          </a:p>
          <a:p>
            <a:pPr algn="just" eaLnBrk="1" hangingPunct="1">
              <a:spcBef>
                <a:spcPts val="0"/>
              </a:spcBef>
              <a:spcAft>
                <a:spcPts val="300"/>
              </a:spcAft>
              <a:buClr>
                <a:srgbClr val="0BD0D9"/>
              </a:buClr>
              <a:buSzPct val="95000"/>
              <a:buFontTx/>
              <a:buNone/>
              <a:defRPr/>
            </a:pPr>
            <a:r>
              <a:rPr lang="ru-RU" altLang="ru-RU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	</a:t>
            </a:r>
            <a:r>
              <a:rPr lang="ru-RU" altLang="ru-RU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18</a:t>
            </a:r>
            <a:r>
              <a:rPr lang="ru-RU" altLang="ru-RU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предприятий бытового обслуживания;</a:t>
            </a:r>
          </a:p>
          <a:p>
            <a:pPr algn="just" eaLnBrk="1" hangingPunct="1">
              <a:spcBef>
                <a:spcPts val="0"/>
              </a:spcBef>
              <a:spcAft>
                <a:spcPts val="300"/>
              </a:spcAft>
              <a:buClr>
                <a:srgbClr val="0BD0D9"/>
              </a:buClr>
              <a:buSzPct val="95000"/>
              <a:buFontTx/>
              <a:buNone/>
              <a:defRPr/>
            </a:pPr>
            <a:r>
              <a:rPr lang="ru-RU" altLang="ru-RU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	</a:t>
            </a:r>
            <a:r>
              <a:rPr lang="ru-RU" altLang="ru-RU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</a:t>
            </a:r>
            <a:r>
              <a:rPr lang="ru-RU" altLang="ru-RU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аптек;</a:t>
            </a:r>
          </a:p>
          <a:p>
            <a:pPr algn="just" eaLnBrk="1" hangingPunct="1">
              <a:spcBef>
                <a:spcPts val="0"/>
              </a:spcBef>
              <a:spcAft>
                <a:spcPts val="300"/>
              </a:spcAft>
              <a:buClr>
                <a:srgbClr val="0BD0D9"/>
              </a:buClr>
              <a:buSzPct val="95000"/>
              <a:buFontTx/>
              <a:buNone/>
              <a:defRPr/>
            </a:pPr>
            <a:r>
              <a:rPr lang="ru-RU" altLang="ru-RU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	</a:t>
            </a:r>
            <a:r>
              <a:rPr lang="ru-RU" altLang="ru-RU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</a:t>
            </a:r>
            <a:r>
              <a:rPr lang="ru-RU" altLang="ru-RU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автозаправочных станций.</a:t>
            </a:r>
          </a:p>
          <a:p>
            <a:endParaRPr lang="ru-R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BD02D6BB-0592-441C-982E-312A23F2D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87" y="2117036"/>
            <a:ext cx="4969564" cy="298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59447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5">
            <a:extLst>
              <a:ext uri="{FF2B5EF4-FFF2-40B4-BE49-F238E27FC236}">
                <a16:creationId xmlns:a16="http://schemas.microsoft.com/office/drawing/2014/main" xmlns="" id="{8BEB52C6-2468-4D5A-81A4-4AE74D75F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700" y="304632"/>
            <a:ext cx="10163506" cy="610863"/>
          </a:xfrm>
        </p:spPr>
        <p:txBody>
          <a:bodyPr>
            <a:normAutofit fontScale="90000"/>
          </a:bodyPr>
          <a:lstStyle/>
          <a:p>
            <a:pPr algn="ctr"/>
            <a:r>
              <a:rPr kumimoji="0" lang="ru-RU" altLang="ru-RU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Индивидуальными предпринимателями в 2020 году</a:t>
            </a:r>
            <a:br>
              <a:rPr kumimoji="0" lang="ru-RU" altLang="ru-RU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kumimoji="0" lang="ru-RU" altLang="ru-RU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были открыты</a:t>
            </a:r>
            <a:endParaRPr lang="ru-RU" sz="4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xmlns="" id="{E81E00D1-6421-48E7-9982-41F955C256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4023" y="1250996"/>
            <a:ext cx="4827178" cy="610862"/>
          </a:xfrm>
        </p:spPr>
        <p:txBody>
          <a:bodyPr>
            <a:normAutofit/>
          </a:bodyPr>
          <a:lstStyle/>
          <a:p>
            <a:pPr algn="ctr"/>
            <a:r>
              <a:rPr lang="ru-RU" altLang="ru-RU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продовольственный магазин «Юлия» в </a:t>
            </a:r>
            <a:r>
              <a:rPr lang="ru-RU" altLang="ru-RU" sz="20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п.Щапово</a:t>
            </a:r>
            <a:endParaRPr lang="ru-RU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1" name="Текст 16">
            <a:extLst>
              <a:ext uri="{FF2B5EF4-FFF2-40B4-BE49-F238E27FC236}">
                <a16:creationId xmlns:a16="http://schemas.microsoft.com/office/drawing/2014/main" xmlns="" id="{D59E0DAE-00C1-4B5A-A8AC-A83CFAF4BC94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503988" y="1250950"/>
            <a:ext cx="4764087" cy="610862"/>
          </a:xfrm>
        </p:spPr>
        <p:txBody>
          <a:bodyPr>
            <a:noAutofit/>
          </a:bodyPr>
          <a:lstStyle/>
          <a:p>
            <a:pPr algn="ctr"/>
            <a:r>
              <a:rPr lang="ru-RU" altLang="ru-RU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ресторан «Самовар и сапог» </a:t>
            </a:r>
          </a:p>
          <a:p>
            <a:pPr algn="ctr"/>
            <a:r>
              <a:rPr lang="ru-RU" altLang="ru-RU" sz="20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 </a:t>
            </a:r>
            <a:r>
              <a:rPr lang="ru-RU" altLang="ru-RU" sz="20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д.Троицкое</a:t>
            </a:r>
            <a:endParaRPr lang="ru-RU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2" name="Рисунок 5" descr="C:\Users\n.panasenko\Desktop\Новый год 2020-2021\Косенко\IMG-20201208-WA0000.jpg">
            <a:extLst>
              <a:ext uri="{FF2B5EF4-FFF2-40B4-BE49-F238E27FC236}">
                <a16:creationId xmlns:a16="http://schemas.microsoft.com/office/drawing/2014/main" xmlns="" id="{362BA04A-5445-472E-A526-8CC4BD38E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47" r="-24"/>
          <a:stretch>
            <a:fillRect/>
          </a:stretch>
        </p:blipFill>
        <p:spPr bwMode="auto">
          <a:xfrm>
            <a:off x="685600" y="2331631"/>
            <a:ext cx="4946999" cy="3783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8" descr="C:\Users\n.panasenko\Desktop\самовар и сапог.jpeg">
            <a:extLst>
              <a:ext uri="{FF2B5EF4-FFF2-40B4-BE49-F238E27FC236}">
                <a16:creationId xmlns:a16="http://schemas.microsoft.com/office/drawing/2014/main" xmlns="" id="{8FAEA312-0584-4BB8-9705-DBAE3BDAE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988" y="2331631"/>
            <a:ext cx="4717678" cy="3754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57349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6DF52955-6068-4619-AB60-8F45988C2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330" y="443512"/>
            <a:ext cx="10529340" cy="1741781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31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Построен нестационарный торговый объект «Продукты» в п. </a:t>
            </a:r>
            <a:r>
              <a:rPr lang="ru-RU" altLang="ru-RU" sz="31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Щапово</a:t>
            </a:r>
            <a:r>
              <a:rPr lang="ru-RU" altLang="ru-RU" sz="31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br>
              <a:rPr lang="ru-RU" altLang="ru-RU" sz="31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altLang="ru-RU" sz="27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Открытие павильона состоялось в феврале 2021 года</a:t>
            </a:r>
            <a:r>
              <a:rPr lang="ru-RU" altLang="ru-RU" sz="4000" dirty="0">
                <a:solidFill>
                  <a:srgbClr val="002060"/>
                </a:solidFill>
                <a:latin typeface="Constantia" pitchFamily="18" charset="0"/>
              </a:rPr>
              <a:t/>
            </a:r>
            <a:br>
              <a:rPr lang="ru-RU" altLang="ru-RU" sz="4000" dirty="0">
                <a:solidFill>
                  <a:srgbClr val="002060"/>
                </a:solidFill>
                <a:latin typeface="Constantia" pitchFamily="18" charset="0"/>
              </a:rPr>
            </a:br>
            <a:endParaRPr lang="ru-RU" dirty="0"/>
          </a:p>
        </p:txBody>
      </p:sp>
      <p:pic>
        <p:nvPicPr>
          <p:cNvPr id="12" name="Picture 6" descr="C:\Users\n.panasenko\Desktop\20201209_084500.jpg">
            <a:extLst>
              <a:ext uri="{FF2B5EF4-FFF2-40B4-BE49-F238E27FC236}">
                <a16:creationId xmlns:a16="http://schemas.microsoft.com/office/drawing/2014/main" xmlns="" id="{92EE09F2-35EB-4879-9E14-55229BFC23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1"/>
          <a:stretch/>
        </p:blipFill>
        <p:spPr bwMode="auto">
          <a:xfrm>
            <a:off x="1384220" y="1977888"/>
            <a:ext cx="9423559" cy="4766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62098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6DF52955-6068-4619-AB60-8F45988C2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329" y="166236"/>
            <a:ext cx="10529340" cy="1741781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4000" dirty="0">
                <a:solidFill>
                  <a:srgbClr val="002060"/>
                </a:solidFill>
                <a:latin typeface="Constantia" pitchFamily="18" charset="0"/>
              </a:rPr>
              <a:t>В 2020 году началось строительство нового магазина «Пятерочка» в с. </a:t>
            </a:r>
            <a:r>
              <a:rPr lang="ru-RU" altLang="ru-RU" sz="4000" dirty="0" err="1">
                <a:solidFill>
                  <a:srgbClr val="002060"/>
                </a:solidFill>
                <a:latin typeface="Constantia" pitchFamily="18" charset="0"/>
              </a:rPr>
              <a:t>Ознобишино</a:t>
            </a:r>
            <a:r>
              <a:rPr lang="ru-RU" altLang="ru-RU" sz="4000" dirty="0">
                <a:solidFill>
                  <a:srgbClr val="002060"/>
                </a:solidFill>
                <a:latin typeface="Constantia" pitchFamily="18" charset="0"/>
              </a:rPr>
              <a:t/>
            </a:r>
            <a:br>
              <a:rPr lang="ru-RU" altLang="ru-RU" sz="4000" dirty="0">
                <a:solidFill>
                  <a:srgbClr val="002060"/>
                </a:solidFill>
                <a:latin typeface="Constantia" pitchFamily="18" charset="0"/>
              </a:rPr>
            </a:br>
            <a:endParaRPr lang="ru-RU" dirty="0"/>
          </a:p>
        </p:txBody>
      </p:sp>
      <p:pic>
        <p:nvPicPr>
          <p:cNvPr id="4" name="Рисунок 5" descr="C:\Users\n.panasenko\Desktop\20210131_141103.jpg">
            <a:extLst>
              <a:ext uri="{FF2B5EF4-FFF2-40B4-BE49-F238E27FC236}">
                <a16:creationId xmlns:a16="http://schemas.microsoft.com/office/drawing/2014/main" xmlns="" id="{F44B8503-00C7-485B-B25B-AAFAAFF3F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725" y="1603938"/>
            <a:ext cx="8046549" cy="5087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39495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>
            <a:extLst>
              <a:ext uri="{FF2B5EF4-FFF2-40B4-BE49-F238E27FC236}">
                <a16:creationId xmlns:a16="http://schemas.microsoft.com/office/drawing/2014/main" xmlns="" id="{C1B93CAA-4601-45F9-AF7C-80CD8FD74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3170" y="808190"/>
            <a:ext cx="10333760" cy="610863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Организация безопасности и предупреждение чрезвычайных ситуаций</a:t>
            </a:r>
          </a:p>
        </p:txBody>
      </p:sp>
      <p:sp>
        <p:nvSpPr>
          <p:cNvPr id="11" name="Дата 10">
            <a:extLst>
              <a:ext uri="{FF2B5EF4-FFF2-40B4-BE49-F238E27FC236}">
                <a16:creationId xmlns:a16="http://schemas.microsoft.com/office/drawing/2014/main" xmlns="" id="{3291466D-041C-4FAD-90F1-947DF489E2B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421737" y="2743200"/>
            <a:ext cx="3388802" cy="1898374"/>
          </a:xfrm>
        </p:spPr>
        <p:txBody>
          <a:bodyPr/>
          <a:lstStyle/>
          <a:p>
            <a:pPr algn="ctr" rtl="0"/>
            <a:r>
              <a:rPr lang="ru-RU" sz="2000" noProof="0" dirty="0">
                <a:latin typeface="Verdana" panose="020B0604030504040204" pitchFamily="34" charset="0"/>
                <a:ea typeface="Verdana" panose="020B0604030504040204" pitchFamily="34" charset="0"/>
              </a:rPr>
              <a:t>Круглосуточная Дежурно- диспетчерская служба поселения </a:t>
            </a:r>
            <a:r>
              <a:rPr lang="ru-RU" sz="2000" noProof="0" dirty="0" err="1">
                <a:latin typeface="Verdana" panose="020B0604030504040204" pitchFamily="34" charset="0"/>
                <a:ea typeface="Verdana" panose="020B0604030504040204" pitchFamily="34" charset="0"/>
              </a:rPr>
              <a:t>Щаповское</a:t>
            </a:r>
            <a:r>
              <a:rPr lang="ru-RU" sz="2000" noProof="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algn="ctr" rtl="0"/>
            <a:r>
              <a:rPr lang="ru-RU" sz="2000" noProof="0" dirty="0">
                <a:latin typeface="Verdana" panose="020B0604030504040204" pitchFamily="34" charset="0"/>
                <a:ea typeface="Verdana" panose="020B0604030504040204" pitchFamily="34" charset="0"/>
              </a:rPr>
              <a:t>в 2020 году приняла </a:t>
            </a:r>
          </a:p>
          <a:p>
            <a:pPr algn="ctr" rtl="0"/>
            <a:r>
              <a:rPr lang="ru-RU" sz="2000" noProof="0" dirty="0">
                <a:latin typeface="Verdana" panose="020B0604030504040204" pitchFamily="34" charset="0"/>
                <a:ea typeface="Verdana" panose="020B0604030504040204" pitchFamily="34" charset="0"/>
              </a:rPr>
              <a:t>более 4 тысяч обращений граждан</a:t>
            </a:r>
          </a:p>
        </p:txBody>
      </p:sp>
      <p:pic>
        <p:nvPicPr>
          <p:cNvPr id="4098" name="Picture 2" descr="28 августа 2020 года. Щаповское. Диспетчер дежурно-диспетчерской службы поселения Антонида Наумочкина всегда поможет. Фото: Владимир Смоляков">
            <a:extLst>
              <a:ext uri="{FF2B5EF4-FFF2-40B4-BE49-F238E27FC236}">
                <a16:creationId xmlns:a16="http://schemas.microsoft.com/office/drawing/2014/main" xmlns="" id="{0FD44843-515B-410E-AE0A-B57B775DB122}"/>
              </a:ext>
            </a:extLst>
          </p:cNvPr>
          <p:cNvPicPr>
            <a:picLocks noGrp="1" noChangeAspect="1" noChangeArrowheads="1"/>
          </p:cNvPicPr>
          <p:nvPr>
            <p:ph type="chart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340" y="2007704"/>
            <a:ext cx="6927232" cy="461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09372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6BBBA246-44C7-4C4F-8CF1-194525458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5308" y="1187178"/>
            <a:ext cx="10267194" cy="452780"/>
          </a:xfrm>
        </p:spPr>
        <p:txBody>
          <a:bodyPr>
            <a:noAutofit/>
          </a:bodyPr>
          <a:lstStyle/>
          <a:p>
            <a:pPr algn="ctr"/>
            <a:r>
              <a:rPr lang="ru-RU" sz="2800" b="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 2020 году установлено 15 камер видеонаблюдения</a:t>
            </a:r>
            <a:br>
              <a:rPr lang="ru-RU" sz="2800" b="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2800" b="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ru-RU" sz="2800" b="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2400" b="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Всего на территории функционируют </a:t>
            </a:r>
            <a:r>
              <a:rPr lang="ru-RU" sz="2800" b="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84 </a:t>
            </a:r>
            <a:r>
              <a:rPr lang="ru-RU" sz="2400" b="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камеры, из них:</a:t>
            </a:r>
            <a:endParaRPr lang="ru-RU" sz="2800" b="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3384F830-182F-44E5-8E38-442538550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391" y="1763725"/>
            <a:ext cx="4558746" cy="256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8006503-3F61-4AE1-BA24-E7933D01B0D0}"/>
              </a:ext>
            </a:extLst>
          </p:cNvPr>
          <p:cNvSpPr txBox="1"/>
          <p:nvPr/>
        </p:nvSpPr>
        <p:spPr>
          <a:xfrm>
            <a:off x="3067876" y="1900337"/>
            <a:ext cx="2733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42</a:t>
            </a:r>
            <a:r>
              <a:rPr lang="ru-RU" dirty="0">
                <a:solidFill>
                  <a:schemeClr val="bg1"/>
                </a:solidFill>
              </a:rPr>
              <a:t> камеры во дворах</a:t>
            </a:r>
          </a:p>
        </p:txBody>
      </p:sp>
      <p:pic>
        <p:nvPicPr>
          <p:cNvPr id="5126" name="Picture 6">
            <a:extLst>
              <a:ext uri="{FF2B5EF4-FFF2-40B4-BE49-F238E27FC236}">
                <a16:creationId xmlns:a16="http://schemas.microsoft.com/office/drawing/2014/main" xmlns="" id="{8914CC2C-7F7F-422E-BE41-9ABC20E27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391" y="4293706"/>
            <a:ext cx="4558746" cy="2529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EF5BE77-5954-469A-AAC6-011797838582}"/>
              </a:ext>
            </a:extLst>
          </p:cNvPr>
          <p:cNvSpPr txBox="1"/>
          <p:nvPr/>
        </p:nvSpPr>
        <p:spPr>
          <a:xfrm>
            <a:off x="2660371" y="4328020"/>
            <a:ext cx="3140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11</a:t>
            </a:r>
            <a:r>
              <a:rPr lang="ru-RU" dirty="0">
                <a:solidFill>
                  <a:schemeClr val="bg1"/>
                </a:solidFill>
              </a:rPr>
              <a:t> камер в общественных местах</a:t>
            </a:r>
          </a:p>
        </p:txBody>
      </p:sp>
      <p:pic>
        <p:nvPicPr>
          <p:cNvPr id="5128" name="Picture 8">
            <a:extLst>
              <a:ext uri="{FF2B5EF4-FFF2-40B4-BE49-F238E27FC236}">
                <a16:creationId xmlns:a16="http://schemas.microsoft.com/office/drawing/2014/main" xmlns="" id="{AF49B404-E6AB-4ED6-908C-1D8142959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494" y="1763725"/>
            <a:ext cx="4558746" cy="2529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04E4E82-17B0-4521-BDE6-EFA48C604373}"/>
              </a:ext>
            </a:extLst>
          </p:cNvPr>
          <p:cNvSpPr txBox="1"/>
          <p:nvPr/>
        </p:nvSpPr>
        <p:spPr>
          <a:xfrm>
            <a:off x="6703755" y="1900337"/>
            <a:ext cx="2161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23 </a:t>
            </a:r>
            <a:r>
              <a:rPr lang="ru-RU" dirty="0"/>
              <a:t>камеры в подъездах</a:t>
            </a:r>
          </a:p>
        </p:txBody>
      </p:sp>
      <p:pic>
        <p:nvPicPr>
          <p:cNvPr id="5130" name="Picture 10">
            <a:extLst>
              <a:ext uri="{FF2B5EF4-FFF2-40B4-BE49-F238E27FC236}">
                <a16:creationId xmlns:a16="http://schemas.microsoft.com/office/drawing/2014/main" xmlns="" id="{6B5EBDC6-A181-4CF6-9B5B-006598830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493" y="4293707"/>
            <a:ext cx="4558746" cy="2529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B260541-E9C9-4759-A62E-0C046DAE0071}"/>
              </a:ext>
            </a:extLst>
          </p:cNvPr>
          <p:cNvSpPr txBox="1"/>
          <p:nvPr/>
        </p:nvSpPr>
        <p:spPr>
          <a:xfrm>
            <a:off x="6560917" y="4396002"/>
            <a:ext cx="2161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8 камер на дорожных объектах</a:t>
            </a:r>
          </a:p>
        </p:txBody>
      </p:sp>
    </p:spTree>
    <p:extLst>
      <p:ext uri="{BB962C8B-B14F-4D97-AF65-F5344CB8AC3E}">
        <p14:creationId xmlns:p14="http://schemas.microsoft.com/office/powerpoint/2010/main" val="16761824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0319620-6CCC-A34D-9D45-D6B57F800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484113"/>
            <a:ext cx="4850368" cy="610863"/>
          </a:xfrm>
        </p:spPr>
        <p:txBody>
          <a:bodyPr rtlCol="0">
            <a:normAutofit/>
          </a:bodyPr>
          <a:lstStyle/>
          <a:p>
            <a:pPr rtl="0"/>
            <a:r>
              <a:rPr lang="ru-RU" dirty="0"/>
              <a:t>В 2020 году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873C602-BA59-1744-B258-B489E00A3E1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88234" y="2256184"/>
            <a:ext cx="2133600" cy="1374248"/>
          </a:xfrm>
        </p:spPr>
        <p:txBody>
          <a:bodyPr rtlCol="0"/>
          <a:lstStyle/>
          <a:p>
            <a:pPr algn="ctr" rtl="0"/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</a:rPr>
              <a:t>Проведена замена 9 остановочных павильонов общественного транспорта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FA4FEC49-A0F0-FB4E-9A87-B2EF1136472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38164" y="4104860"/>
            <a:ext cx="2133600" cy="1658163"/>
          </a:xfrm>
        </p:spPr>
        <p:txBody>
          <a:bodyPr rtlCol="0"/>
          <a:lstStyle/>
          <a:p>
            <a:pPr algn="ctr" rtl="0"/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</a:rPr>
              <a:t>Обновлены 26 площадок для размещения спецтехники вблизи многоквартирных домов 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xmlns="" id="{55F2A68F-70C1-7F46-9A1C-586701744F58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368570" y="2305882"/>
            <a:ext cx="1950483" cy="1374247"/>
          </a:xfrm>
        </p:spPr>
        <p:txBody>
          <a:bodyPr rtlCol="0"/>
          <a:lstStyle/>
          <a:p>
            <a:pPr algn="ctr" rtl="0"/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</a:rPr>
              <a:t>Произведена замена знаков безопасности на водных объектах</a:t>
            </a:r>
          </a:p>
          <a:p>
            <a:pPr rtl="0"/>
            <a:endParaRPr lang="ru-RU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xmlns="" id="{4E355B93-F7B4-8649-8BBF-819B529D7EC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001711" y="4104861"/>
            <a:ext cx="2133600" cy="1658163"/>
          </a:xfrm>
        </p:spPr>
        <p:txBody>
          <a:bodyPr rtlCol="0"/>
          <a:lstStyle/>
          <a:p>
            <a:pPr algn="ctr" rtl="0"/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</a:rPr>
              <a:t>Установлено 15 знаков безопасности дорожного движения и устроены искусственные дорожные неровности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0C25F141-7C8E-4480-B7F7-863BE1C71F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91"/>
          <a:stretch/>
        </p:blipFill>
        <p:spPr>
          <a:xfrm>
            <a:off x="6419937" y="4104860"/>
            <a:ext cx="2133601" cy="1851991"/>
          </a:xfrm>
          <a:prstGeom prst="rect">
            <a:avLst/>
          </a:prstGeom>
        </p:spPr>
      </p:pic>
      <p:pic>
        <p:nvPicPr>
          <p:cNvPr id="7170" name="Picture 2" descr="Остановочные пункты осмотрели в поселении">
            <a:extLst>
              <a:ext uri="{FF2B5EF4-FFF2-40B4-BE49-F238E27FC236}">
                <a16:creationId xmlns:a16="http://schemas.microsoft.com/office/drawing/2014/main" xmlns="" id="{91834AF0-BC39-4996-A5C0-025ADBF2A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734" y="2017312"/>
            <a:ext cx="2251015" cy="185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В ЩАПОВСКОМ ЗАМЕНИЛИ ЗНАКИ БЕЗОПАСНОСТИ">
            <a:extLst>
              <a:ext uri="{FF2B5EF4-FFF2-40B4-BE49-F238E27FC236}">
                <a16:creationId xmlns:a16="http://schemas.microsoft.com/office/drawing/2014/main" xmlns="" id="{30870178-A807-4BFB-988A-2748AC490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9678" y="2017311"/>
            <a:ext cx="2224088" cy="185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xmlns="" id="{8F401450-18CF-4777-B7C8-AD4AE9A1C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370" y="4103344"/>
            <a:ext cx="2331464" cy="174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91018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Текст 16">
            <a:extLst>
              <a:ext uri="{FF2B5EF4-FFF2-40B4-BE49-F238E27FC236}">
                <a16:creationId xmlns:a16="http://schemas.microsoft.com/office/drawing/2014/main" xmlns="" id="{04BC498A-2091-41BA-9BE8-4E1371DDEB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3536" y="750479"/>
            <a:ext cx="4827178" cy="404216"/>
          </a:xfrm>
        </p:spPr>
        <p:txBody>
          <a:bodyPr>
            <a:noAutofit/>
          </a:bodyPr>
          <a:lstStyle/>
          <a:p>
            <a:pPr algn="ctr"/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</a:rPr>
              <a:t>Проведено </a:t>
            </a:r>
            <a:r>
              <a:rPr lang="ru-RU" sz="2400" b="1" dirty="0">
                <a:latin typeface="Verdana" panose="020B0604030504040204" pitchFamily="34" charset="0"/>
                <a:ea typeface="Verdana" panose="020B0604030504040204" pitchFamily="34" charset="0"/>
              </a:rPr>
              <a:t>6</a:t>
            </a: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</a:rPr>
              <a:t> заседаний Комиссии </a:t>
            </a:r>
            <a:r>
              <a:rPr lang="ru-RU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по предупреждению чрезвычайных ситуаций</a:t>
            </a:r>
            <a:endParaRPr lang="ru-RU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xmlns="" id="{FC100678-9E4E-42CD-9CA4-1E30509664F5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383635" y="583233"/>
            <a:ext cx="4764829" cy="40421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latin typeface="Verdana" panose="020B0604030504040204" pitchFamily="34" charset="0"/>
                <a:ea typeface="Verdana" panose="020B0604030504040204" pitchFamily="34" charset="0"/>
              </a:rPr>
              <a:t>4 </a:t>
            </a: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</a:rPr>
              <a:t>заседания постоянно-действующей рабочей группы по противодействию терроризму и экстремизму</a:t>
            </a:r>
          </a:p>
        </p:txBody>
      </p:sp>
      <p:pic>
        <p:nvPicPr>
          <p:cNvPr id="3" name="Объект 2">
            <a:extLst>
              <a:ext uri="{FF2B5EF4-FFF2-40B4-BE49-F238E27FC236}">
                <a16:creationId xmlns:a16="http://schemas.microsoft.com/office/drawing/2014/main" xmlns="" id="{74F55F6B-4819-42B3-8887-5A3F94C870F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1" y="2184427"/>
            <a:ext cx="6176080" cy="3474045"/>
          </a:xfr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0BBBD3BE-AC53-4FD0-B06A-46E5072A1A46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712" y="2098232"/>
            <a:ext cx="5812667" cy="4362054"/>
          </a:xfrm>
        </p:spPr>
      </p:pic>
    </p:spTree>
    <p:extLst>
      <p:ext uri="{BB962C8B-B14F-4D97-AF65-F5344CB8AC3E}">
        <p14:creationId xmlns:p14="http://schemas.microsoft.com/office/powerpoint/2010/main" val="38916899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>
            <a:extLst>
              <a:ext uri="{FF2B5EF4-FFF2-40B4-BE49-F238E27FC236}">
                <a16:creationId xmlns:a16="http://schemas.microsoft.com/office/drawing/2014/main" xmlns="" id="{66E91947-8661-4BC3-94EB-311ABB77BC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72741" y="237687"/>
            <a:ext cx="6792355" cy="696592"/>
          </a:xfrm>
        </p:spPr>
        <p:txBody>
          <a:bodyPr/>
          <a:lstStyle/>
          <a:p>
            <a:pPr algn="ctr"/>
            <a:r>
              <a:rPr lang="ru-RU" sz="3200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Социальная политика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xmlns="" id="{05560B3D-5726-4BFA-AA4C-8A888B4B0C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71390" y="1340498"/>
            <a:ext cx="7394713" cy="4316151"/>
          </a:xfrm>
        </p:spPr>
        <p:txBody>
          <a:bodyPr/>
          <a:lstStyle/>
          <a:p>
            <a:r>
              <a:rPr lang="ru-RU" b="1" u="sng" dirty="0"/>
              <a:t>На территории поселения в настоящее время проживают: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/>
              <a:t>138</a:t>
            </a:r>
            <a:r>
              <a:rPr lang="ru-RU" dirty="0"/>
              <a:t> многодетных семей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/>
              <a:t>20</a:t>
            </a:r>
            <a:r>
              <a:rPr lang="ru-RU" sz="2400" b="1" dirty="0"/>
              <a:t> </a:t>
            </a:r>
            <a:r>
              <a:rPr lang="ru-RU" dirty="0"/>
              <a:t>детей, находящихся под опекой, попечительством и патронатом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/>
              <a:t>560</a:t>
            </a:r>
            <a:r>
              <a:rPr lang="ru-RU" dirty="0"/>
              <a:t> человек – инвалидов 1,2,3 группы и </a:t>
            </a:r>
            <a:r>
              <a:rPr lang="ru-RU" sz="2000" b="1" dirty="0"/>
              <a:t>60</a:t>
            </a:r>
            <a:r>
              <a:rPr lang="ru-RU" dirty="0"/>
              <a:t> детей-инвалидов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/>
              <a:t>1</a:t>
            </a:r>
            <a:r>
              <a:rPr lang="ru-RU" dirty="0"/>
              <a:t> участник Великой Отечественной войны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/>
              <a:t>28</a:t>
            </a:r>
            <a:r>
              <a:rPr lang="ru-RU" dirty="0"/>
              <a:t> участников трудового фронта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/>
              <a:t>2</a:t>
            </a:r>
            <a:r>
              <a:rPr lang="ru-RU" dirty="0"/>
              <a:t> бывших несовершеннолетних узника фашистских концлагерей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/>
              <a:t>1</a:t>
            </a:r>
            <a:r>
              <a:rPr lang="ru-RU" sz="2400" b="1" dirty="0"/>
              <a:t> </a:t>
            </a:r>
            <a:r>
              <a:rPr lang="ru-RU" dirty="0"/>
              <a:t>ветеран, награжденный знаком «Жителю блокадного Ленинграда»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/>
              <a:t>537 </a:t>
            </a:r>
            <a:r>
              <a:rPr lang="ru-RU" dirty="0"/>
              <a:t>ветеранов труда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/>
              <a:t>51</a:t>
            </a:r>
            <a:r>
              <a:rPr lang="ru-RU" dirty="0"/>
              <a:t> ветеран боевых действий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/>
              <a:t>50</a:t>
            </a:r>
            <a:r>
              <a:rPr lang="ru-RU" dirty="0"/>
              <a:t> ветеранов военной службы</a:t>
            </a:r>
          </a:p>
        </p:txBody>
      </p:sp>
    </p:spTree>
    <p:extLst>
      <p:ext uri="{BB962C8B-B14F-4D97-AF65-F5344CB8AC3E}">
        <p14:creationId xmlns:p14="http://schemas.microsoft.com/office/powerpoint/2010/main" val="15024592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3D2D2F89-7AE3-4805-82BA-8C9DF20B5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7063" y="1862881"/>
            <a:ext cx="4903377" cy="610863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Патриотическое воспитание молодежи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8FC5A26-455E-403A-B5D7-44C863EEA0D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2" r="27222"/>
          <a:stretch>
            <a:fillRect/>
          </a:stretch>
        </p:blipFill>
        <p:spPr>
          <a:xfrm>
            <a:off x="147983" y="208722"/>
            <a:ext cx="5576956" cy="6274076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7EEFC77-4E13-455C-9140-FF4E7FD8B9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731" y="2922104"/>
            <a:ext cx="6312454" cy="3550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0868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7265EE52-63AF-4D2A-ADF0-452DCD34DFBA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5" r="11895"/>
          <a:stretch>
            <a:fillRect/>
          </a:stretch>
        </p:blipFill>
        <p:spPr>
          <a:xfrm>
            <a:off x="6593720" y="2954807"/>
            <a:ext cx="5473872" cy="3756692"/>
          </a:xfrm>
        </p:spPr>
      </p:pic>
      <p:sp>
        <p:nvSpPr>
          <p:cNvPr id="8" name="Текст 7">
            <a:extLst>
              <a:ext uri="{FF2B5EF4-FFF2-40B4-BE49-F238E27FC236}">
                <a16:creationId xmlns:a16="http://schemas.microsoft.com/office/drawing/2014/main" xmlns="" id="{34615927-15FC-48FF-BF81-BD44A9EB8A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673233" y="3074077"/>
            <a:ext cx="3488018" cy="205837"/>
          </a:xfrm>
        </p:spPr>
        <p:txBody>
          <a:bodyPr/>
          <a:lstStyle/>
          <a:p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Амбулатория в </a:t>
            </a:r>
            <a:r>
              <a:rPr lang="ru-RU" dirty="0" err="1">
                <a:latin typeface="Verdana" panose="020B0604030504040204" pitchFamily="34" charset="0"/>
                <a:ea typeface="Verdana" panose="020B0604030504040204" pitchFamily="34" charset="0"/>
              </a:rPr>
              <a:t>п.Курилово</a:t>
            </a:r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5FFD73F7-F073-441E-A9F2-415D0A0FE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14" y="129322"/>
            <a:ext cx="6096000" cy="3851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Текст 5">
            <a:extLst>
              <a:ext uri="{FF2B5EF4-FFF2-40B4-BE49-F238E27FC236}">
                <a16:creationId xmlns:a16="http://schemas.microsoft.com/office/drawing/2014/main" xmlns="" id="{FAF1A6B5-569A-4B5D-984A-F66E81051D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91129" y="3686517"/>
            <a:ext cx="4018085" cy="205837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Амбулатория в </a:t>
            </a:r>
            <a:r>
              <a:rPr lang="ru-RU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п.Щапово</a:t>
            </a:r>
            <a:endParaRPr lang="ru-RU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5" name="Нижний колонтитул 11">
            <a:extLst>
              <a:ext uri="{FF2B5EF4-FFF2-40B4-BE49-F238E27FC236}">
                <a16:creationId xmlns:a16="http://schemas.microsoft.com/office/drawing/2014/main" xmlns="" id="{12844D61-A648-4BB6-ACA7-F915961C9BC1}"/>
              </a:ext>
            </a:extLst>
          </p:cNvPr>
          <p:cNvSpPr txBox="1">
            <a:spLocks/>
          </p:cNvSpPr>
          <p:nvPr/>
        </p:nvSpPr>
        <p:spPr>
          <a:xfrm>
            <a:off x="213215" y="4439642"/>
            <a:ext cx="6095999" cy="1393287"/>
          </a:xfrm>
          <a:prstGeom prst="rect">
            <a:avLst/>
          </a:prstGeom>
        </p:spPr>
        <p:txBody>
          <a:bodyPr rtlCol="0"/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</a:t>
            </a:r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 квартале 2021 года в поселке </a:t>
            </a:r>
            <a:r>
              <a:rPr lang="ru-RU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Курилово</a:t>
            </a:r>
            <a:r>
              <a:rPr lang="ru-RU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планируется открытие Амбулатории на 110 посещений в смену для обслуживания детского и взрослого населения.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43BB1DF-877A-49DB-9C1C-CEA1CCD45691}"/>
              </a:ext>
            </a:extLst>
          </p:cNvPr>
          <p:cNvSpPr txBox="1"/>
          <p:nvPr/>
        </p:nvSpPr>
        <p:spPr>
          <a:xfrm>
            <a:off x="6992347" y="484541"/>
            <a:ext cx="519965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ru-RU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r>
              <a:rPr lang="ru-RU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</a:p>
          <a:p>
            <a:pPr algn="ctr" rtl="0"/>
            <a:r>
              <a:rPr lang="ru-RU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Учреждения здравоохранения:</a:t>
            </a:r>
          </a:p>
          <a:p>
            <a:pPr algn="ctr" rtl="0"/>
            <a:endParaRPr lang="ru-RU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 rtl="0"/>
            <a:r>
              <a:rPr lang="ru-RU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амбулатория в </a:t>
            </a:r>
            <a:r>
              <a:rPr lang="ru-RU" sz="1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Щапово</a:t>
            </a:r>
            <a:r>
              <a:rPr lang="ru-RU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algn="ctr" rtl="0"/>
            <a:endParaRPr lang="ru-RU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 rtl="0"/>
            <a:r>
              <a:rPr lang="ru-RU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фельдшерский пункт </a:t>
            </a:r>
          </a:p>
          <a:p>
            <a:pPr algn="ctr" rtl="0"/>
            <a:r>
              <a:rPr lang="ru-RU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 </a:t>
            </a:r>
            <a:r>
              <a:rPr lang="ru-RU" sz="1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Курилово</a:t>
            </a:r>
            <a:endParaRPr lang="ru-RU" sz="1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5035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3D2D2F89-7AE3-4805-82BA-8C9DF20B5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3650" y="1137324"/>
            <a:ext cx="4903377" cy="61086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Поздравление юбиляров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70A2966-BB67-4009-95B6-A3ED9234650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241926" y="296310"/>
            <a:ext cx="5569226" cy="626537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EF4BD14-6339-48EF-B355-618C8F148C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548" y="2011819"/>
            <a:ext cx="6062942" cy="454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8857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xmlns="" id="{91A6FACD-C205-479E-930C-62843C2F63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3D2D2F89-7AE3-4805-82BA-8C9DF20B5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0850" y="1336107"/>
            <a:ext cx="4903377" cy="610863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Социальная поддержка ветеранов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1569437-58F5-49C4-91F0-48CD7B78AD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842" y="2206487"/>
            <a:ext cx="6289333" cy="435520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0949E1D-FD01-439F-83CC-3A55948A2C2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7" r="16647"/>
          <a:stretch>
            <a:fillRect/>
          </a:stretch>
        </p:blipFill>
        <p:spPr>
          <a:xfrm>
            <a:off x="333440" y="510622"/>
            <a:ext cx="5188227" cy="5836755"/>
          </a:xfrm>
        </p:spPr>
      </p:pic>
    </p:spTree>
    <p:extLst>
      <p:ext uri="{BB962C8B-B14F-4D97-AF65-F5344CB8AC3E}">
        <p14:creationId xmlns:p14="http://schemas.microsoft.com/office/powerpoint/2010/main" val="6971246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xmlns="" id="{91A6FACD-C205-479E-930C-62843C2F63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0913" y="172693"/>
            <a:ext cx="4914900" cy="588795"/>
          </a:xfrm>
        </p:spPr>
        <p:txBody>
          <a:bodyPr/>
          <a:lstStyle/>
          <a:p>
            <a:pPr algn="ctr"/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Акция </a:t>
            </a:r>
          </a:p>
          <a:p>
            <a:pPr algn="ctr"/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«В День Победы к ветерану»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3D2D2F89-7AE3-4805-82BA-8C9DF20B5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4318589" y="3281497"/>
            <a:ext cx="5496340" cy="610863"/>
          </a:xfrm>
        </p:spPr>
        <p:txBody>
          <a:bodyPr vert="vert270">
            <a:noAutofit/>
          </a:bodyPr>
          <a:lstStyle/>
          <a:p>
            <a:pPr algn="ctr"/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</a:t>
            </a:r>
            <a:br>
              <a:rPr lang="ru-RU" sz="2400" dirty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</a:t>
            </a:r>
            <a:br>
              <a:rPr lang="ru-RU" sz="2400" dirty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</a:t>
            </a:r>
            <a:br>
              <a:rPr lang="ru-RU" sz="2400" dirty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ч</a:t>
            </a:r>
            <a:br>
              <a:rPr lang="ru-RU" sz="2400" dirty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е</a:t>
            </a:r>
            <a:br>
              <a:rPr lang="ru-RU" sz="2400" dirty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</a:t>
            </a:r>
            <a:br>
              <a:rPr lang="ru-RU" sz="2400" dirty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</a:t>
            </a:r>
            <a:br>
              <a:rPr lang="ru-RU" sz="2400" dirty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е</a:t>
            </a:r>
            <a:br>
              <a:rPr lang="ru-RU" sz="2400" dirty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ru-RU" sz="2400" dirty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</a:t>
            </a:r>
            <a:br>
              <a:rPr lang="ru-RU" sz="2400" dirty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е</a:t>
            </a:r>
            <a:br>
              <a:rPr lang="ru-RU" sz="2400" dirty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</a:t>
            </a:r>
            <a:br>
              <a:rPr lang="ru-RU" sz="2400" dirty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</a:t>
            </a:r>
            <a:br>
              <a:rPr lang="ru-RU" sz="2400" dirty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л</a:t>
            </a:r>
            <a:br>
              <a:rPr lang="ru-RU" sz="2400" dirty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е</a:t>
            </a:r>
            <a:br>
              <a:rPr lang="ru-RU" sz="2400" dirty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й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5030D54-F792-4AA4-AD47-A7C5D90A327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7" r="16647"/>
          <a:stretch>
            <a:fillRect/>
          </a:stretch>
        </p:blipFill>
        <p:spPr>
          <a:xfrm>
            <a:off x="288233" y="954156"/>
            <a:ext cx="5400261" cy="5731151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843A32C-408B-42F1-812C-4CC498E31D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861" y="3586928"/>
            <a:ext cx="4477164" cy="307850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98694693-44B9-4EE6-9152-6AC48D744B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861" y="172693"/>
            <a:ext cx="4477164" cy="335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633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xmlns="" id="{66BEE115-A50B-4700-B5A6-76567056B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5526" y="401985"/>
            <a:ext cx="9482003" cy="610863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Благотворительные акции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xmlns="" id="{AC93E289-2B2B-4873-9C66-E8095C4790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/>
              <a:t>Ежегодная акция «Собери ребенка в школу»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xmlns="" id="{D2DEB40B-DCA4-437C-A329-3D36399FB793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 algn="ctr"/>
            <a:r>
              <a:rPr lang="ru-RU" dirty="0"/>
              <a:t>Новогодняя акция</a:t>
            </a:r>
          </a:p>
        </p:txBody>
      </p:sp>
      <p:pic>
        <p:nvPicPr>
          <p:cNvPr id="12" name="Объект 11">
            <a:extLst>
              <a:ext uri="{FF2B5EF4-FFF2-40B4-BE49-F238E27FC236}">
                <a16:creationId xmlns:a16="http://schemas.microsoft.com/office/drawing/2014/main" xmlns="" id="{EC93C6F1-5007-42E7-946D-7FC35742251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32" y="3313508"/>
            <a:ext cx="5963168" cy="3354282"/>
          </a:xfrm>
        </p:spPr>
      </p:pic>
      <p:pic>
        <p:nvPicPr>
          <p:cNvPr id="14" name="Объект 13">
            <a:extLst>
              <a:ext uri="{FF2B5EF4-FFF2-40B4-BE49-F238E27FC236}">
                <a16:creationId xmlns:a16="http://schemas.microsoft.com/office/drawing/2014/main" xmlns="" id="{37500907-E972-4527-97E1-3B6EFB17C5C9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313508"/>
            <a:ext cx="5963168" cy="3354282"/>
          </a:xfrm>
        </p:spPr>
      </p:pic>
    </p:spTree>
    <p:extLst>
      <p:ext uri="{BB962C8B-B14F-4D97-AF65-F5344CB8AC3E}">
        <p14:creationId xmlns:p14="http://schemas.microsoft.com/office/powerpoint/2010/main" val="11761851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xmlns="" id="{66BEE115-A50B-4700-B5A6-76567056B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5526" y="401985"/>
            <a:ext cx="9482003" cy="610863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Благотворительные акции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xmlns="" id="{AC93E289-2B2B-4873-9C66-E8095C4790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/>
              <a:t>Новогодняя акция «Волонтеры Нового года»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xmlns="" id="{D2DEB40B-DCA4-437C-A329-3D36399FB793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 algn="ctr"/>
            <a:r>
              <a:rPr lang="ru-RU" dirty="0"/>
              <a:t>Новогодняя акция «Елка желаний»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097EF3D3-B144-49BD-92AF-2A75CD3E0EA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57" y="2836484"/>
            <a:ext cx="5317444" cy="3558141"/>
          </a:xfrm>
        </p:spPr>
      </p:pic>
      <p:pic>
        <p:nvPicPr>
          <p:cNvPr id="13" name="Объект 12">
            <a:extLst>
              <a:ext uri="{FF2B5EF4-FFF2-40B4-BE49-F238E27FC236}">
                <a16:creationId xmlns:a16="http://schemas.microsoft.com/office/drawing/2014/main" xmlns="" id="{80FA5876-39FE-4F59-8D9F-01AD00EBADA2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106" y="2818852"/>
            <a:ext cx="3556016" cy="3575773"/>
          </a:xfrm>
        </p:spPr>
      </p:pic>
    </p:spTree>
    <p:extLst>
      <p:ext uri="{BB962C8B-B14F-4D97-AF65-F5344CB8AC3E}">
        <p14:creationId xmlns:p14="http://schemas.microsoft.com/office/powerpoint/2010/main" val="13473342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xmlns="" id="{91A6FACD-C205-479E-930C-62843C2F63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08309" y="1087093"/>
            <a:ext cx="4914900" cy="588795"/>
          </a:xfrm>
        </p:spPr>
        <p:txBody>
          <a:bodyPr/>
          <a:lstStyle/>
          <a:p>
            <a:pPr algn="ctr"/>
            <a:r>
              <a:rPr lang="ru-RU" sz="2800" b="1" dirty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Мемориально-патронатные акции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F7803106-5BFB-4254-9B8C-13224AB5D6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262" y="2673005"/>
            <a:ext cx="6715537" cy="377749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BA1BAE61-424D-46F3-805B-E7EC8F686DC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7" r="16647"/>
          <a:stretch>
            <a:fillRect/>
          </a:stretch>
        </p:blipFill>
        <p:spPr>
          <a:xfrm>
            <a:off x="253998" y="795130"/>
            <a:ext cx="5026991" cy="5655365"/>
          </a:xfrm>
        </p:spPr>
      </p:pic>
    </p:spTree>
    <p:extLst>
      <p:ext uri="{BB962C8B-B14F-4D97-AF65-F5344CB8AC3E}">
        <p14:creationId xmlns:p14="http://schemas.microsoft.com/office/powerpoint/2010/main" val="6973497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>
            <a:extLst>
              <a:ext uri="{FF2B5EF4-FFF2-40B4-BE49-F238E27FC236}">
                <a16:creationId xmlns:a16="http://schemas.microsoft.com/office/drawing/2014/main" xmlns="" id="{AC93E289-2B2B-4873-9C66-E8095C4790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815081" y="317155"/>
            <a:ext cx="10426220" cy="40421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Открытие мемориальной экспозиции </a:t>
            </a:r>
          </a:p>
          <a:p>
            <a:pPr algn="ctr"/>
            <a:r>
              <a:rPr lang="ru-RU" sz="2400" b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памяти Евгения Родионова</a:t>
            </a:r>
            <a:endParaRPr lang="ru-RU" sz="24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6" name="Объект 15">
            <a:extLst>
              <a:ext uri="{FF2B5EF4-FFF2-40B4-BE49-F238E27FC236}">
                <a16:creationId xmlns:a16="http://schemas.microsoft.com/office/drawing/2014/main" xmlns="" id="{780B350B-84D5-4941-9F7E-645FE94132C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31" y="1411357"/>
            <a:ext cx="8388626" cy="5278575"/>
          </a:xfr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C914B04A-F16D-4104-9674-456333BA21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252" y="3411068"/>
            <a:ext cx="3306417" cy="327886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E3257DB4-15E4-4BE0-8E4B-FC31ED5A89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252" y="168965"/>
            <a:ext cx="3315290" cy="326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1554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>
            <a:extLst>
              <a:ext uri="{FF2B5EF4-FFF2-40B4-BE49-F238E27FC236}">
                <a16:creationId xmlns:a16="http://schemas.microsoft.com/office/drawing/2014/main" xmlns="" id="{AC93E289-2B2B-4873-9C66-E8095C4790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332" y="312710"/>
            <a:ext cx="8388625" cy="820351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Т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оржественное открытие памятника солдатам-землякам, сражавшимся в годы великой Отечественной войны</a:t>
            </a:r>
            <a:endParaRPr lang="ru-RU" sz="24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BE1CD0E4-ACD8-4B14-A564-E322FA647E8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957" y="325145"/>
            <a:ext cx="3576291" cy="6354849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38EB375-567E-4394-AD7A-F822897330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55"/>
          <a:stretch/>
        </p:blipFill>
        <p:spPr>
          <a:xfrm>
            <a:off x="472110" y="981736"/>
            <a:ext cx="7663068" cy="569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1478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9214282-3170-4483-A924-665176CDA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2060"/>
                </a:solidFill>
              </a:rPr>
              <a:t>МБУК Дом культуры «Солнечный»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AF0465A-E691-40B1-85A7-224970C403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4084" y="2300984"/>
            <a:ext cx="4827178" cy="404216"/>
          </a:xfrm>
        </p:spPr>
        <p:txBody>
          <a:bodyPr>
            <a:noAutofit/>
          </a:bodyPr>
          <a:lstStyle/>
          <a:p>
            <a:pPr algn="just"/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</a:rPr>
              <a:t>103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 очных мероприятия и </a:t>
            </a: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</a:rPr>
              <a:t>118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 – в режиме онлайн. </a:t>
            </a:r>
          </a:p>
          <a:p>
            <a:pPr algn="just"/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За период с 01.01.2020 по 30.09.2020г. 4 очных и  5 онлайн  мероприятий проведено сектором классической музыки. 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89AA8C8-CE9D-45DC-80C6-267BE10FDBBC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985258" y="4312295"/>
            <a:ext cx="4764829" cy="404216"/>
          </a:xfrm>
        </p:spPr>
        <p:txBody>
          <a:bodyPr>
            <a:normAutofit fontScale="25000" lnSpcReduction="20000"/>
          </a:bodyPr>
          <a:lstStyle/>
          <a:p>
            <a:pPr algn="just"/>
            <a:r>
              <a:rPr lang="ru-RU" sz="7200" dirty="0">
                <a:solidFill>
                  <a:schemeClr val="accent3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В 2020 году мероприятия ДК посетило </a:t>
            </a:r>
            <a:r>
              <a:rPr lang="ru-RU" sz="7200" b="1" dirty="0">
                <a:solidFill>
                  <a:schemeClr val="accent3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5344</a:t>
            </a:r>
            <a:r>
              <a:rPr lang="ru-RU" sz="7200" dirty="0">
                <a:solidFill>
                  <a:schemeClr val="accent3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человека.  </a:t>
            </a:r>
          </a:p>
          <a:p>
            <a:pPr algn="just"/>
            <a:endParaRPr lang="ru-RU" sz="7200" dirty="0">
              <a:solidFill>
                <a:schemeClr val="accent3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ru-RU" sz="7200" dirty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</a:t>
            </a:r>
            <a:r>
              <a:rPr lang="ru-RU" sz="7200" dirty="0">
                <a:solidFill>
                  <a:schemeClr val="accent3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росмотрело программы ДК в интернет ресурсах – </a:t>
            </a:r>
            <a:r>
              <a:rPr lang="ru-RU" sz="7200" b="1" dirty="0">
                <a:solidFill>
                  <a:schemeClr val="accent3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25107</a:t>
            </a:r>
            <a:r>
              <a:rPr lang="ru-RU" sz="7200" dirty="0">
                <a:solidFill>
                  <a:schemeClr val="accent3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человек. </a:t>
            </a:r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788E96D1-4C5E-4EDC-B383-4D291C7B637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62700" y="2799146"/>
            <a:ext cx="4756241" cy="3124576"/>
          </a:xfrm>
        </p:spPr>
        <p:txBody>
          <a:bodyPr>
            <a:normAutofit/>
          </a:bodyPr>
          <a:lstStyle/>
          <a:p>
            <a:r>
              <a:rPr lang="en-US" sz="1900" b="0" i="0" u="sng" dirty="0">
                <a:effectLst/>
                <a:latin typeface="-apple-system"/>
                <a:hlinkClick r:id="rId2"/>
              </a:rPr>
              <a:t>https://dk-solnechniy.msk.muzkult.ru/</a:t>
            </a:r>
            <a:endParaRPr lang="ru-RU" sz="1900" b="0" i="0" u="sng" dirty="0">
              <a:effectLst/>
              <a:latin typeface="-apple-system"/>
            </a:endParaRPr>
          </a:p>
          <a:p>
            <a:r>
              <a:rPr lang="en-US" sz="1900" b="0" i="0" u="none" strike="noStrike" dirty="0">
                <a:effectLst/>
                <a:latin typeface="-apple-system"/>
                <a:hlinkClick r:id="rId3"/>
              </a:rPr>
              <a:t>https://www.instagram.com/dksolnechniy/</a:t>
            </a:r>
            <a:endParaRPr lang="ru-RU" sz="1900" b="0" i="0" u="none" strike="noStrike" dirty="0">
              <a:effectLst/>
              <a:latin typeface="-apple-system"/>
            </a:endParaRPr>
          </a:p>
          <a:p>
            <a:r>
              <a:rPr lang="en-US" sz="1900" b="0" i="0" u="sng" dirty="0">
                <a:effectLst/>
                <a:latin typeface="-apple-system"/>
                <a:hlinkClick r:id="rId4"/>
              </a:rPr>
              <a:t>https://www.youtube.com/channel/UCTyF3E_mRik3LCKrdh6Hniw/featured</a:t>
            </a:r>
            <a:endParaRPr lang="ru-RU" sz="1900" b="0" i="0" u="sng" dirty="0">
              <a:effectLst/>
              <a:latin typeface="-apple-system"/>
            </a:endParaRPr>
          </a:p>
          <a:p>
            <a:r>
              <a:rPr lang="en-US" sz="1900" b="0" i="0" u="sng" dirty="0">
                <a:effectLst/>
                <a:latin typeface="-apple-system"/>
                <a:hlinkClick r:id="rId5"/>
              </a:rPr>
              <a:t>https://vk.com/shapovodk</a:t>
            </a:r>
            <a:endParaRPr lang="ru-RU" sz="1900" b="0" i="0" u="sng" dirty="0">
              <a:effectLst/>
              <a:latin typeface="-apple-system"/>
            </a:endParaRPr>
          </a:p>
          <a:p>
            <a:r>
              <a:rPr lang="en-US" sz="1900" b="0" i="0" u="sng" dirty="0">
                <a:effectLst/>
                <a:latin typeface="-apple-system"/>
                <a:hlinkClick r:id="rId6"/>
              </a:rPr>
              <a:t>https://vk.com/dksolnechniy_kurilovo</a:t>
            </a:r>
            <a:endParaRPr lang="ru-RU" sz="1900" b="0" i="0" u="sng" dirty="0">
              <a:effectLst/>
              <a:latin typeface="-apple-system"/>
            </a:endParaRPr>
          </a:p>
          <a:p>
            <a:pPr marL="0" indent="0">
              <a:buNone/>
            </a:pPr>
            <a:endParaRPr lang="ru-RU" b="0" i="0" u="sng" dirty="0">
              <a:effectLst/>
              <a:latin typeface="-apple-system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085F09D3-2486-4837-9CE0-FFB651DFA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705" y="423900"/>
            <a:ext cx="1020755" cy="1020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CFAAFE3B-CBDD-4C58-AA72-9F403C341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0820" y="619707"/>
            <a:ext cx="824948" cy="824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35346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10">
            <a:extLst>
              <a:ext uri="{FF2B5EF4-FFF2-40B4-BE49-F238E27FC236}">
                <a16:creationId xmlns:a16="http://schemas.microsoft.com/office/drawing/2014/main" xmlns="" id="{4D09C1FC-8BCF-4244-A6BD-7FE710BE0165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88" y="3295809"/>
            <a:ext cx="5542436" cy="3124200"/>
          </a:xfr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0C18E687-51FD-49EC-82C2-D4D1868D14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74" y="125520"/>
            <a:ext cx="5543550" cy="31242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217CC404-5CFA-46D1-A848-F4F4BA8CD3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85"/>
          <a:stretch/>
        </p:blipFill>
        <p:spPr>
          <a:xfrm>
            <a:off x="6367877" y="125520"/>
            <a:ext cx="5419725" cy="31242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91B0E72D-E3F4-42E2-9E01-67780C638F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877" y="3295809"/>
            <a:ext cx="5419725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0664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397A7211-B52D-4571-A556-11FE05CFDEA8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9" r="11009"/>
          <a:stretch>
            <a:fillRect/>
          </a:stretch>
        </p:blipFill>
        <p:spPr>
          <a:xfrm>
            <a:off x="0" y="0"/>
            <a:ext cx="3664566" cy="3524465"/>
          </a:xfrm>
          <a:pattFill prst="pct5">
            <a:fgClr>
              <a:schemeClr val="tx1"/>
            </a:fgClr>
            <a:bgClr>
              <a:schemeClr val="bg1"/>
            </a:bgClr>
          </a:pattFill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3E503F10-EB1A-40FA-A730-8261E406A39D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9" r="11009"/>
          <a:stretch>
            <a:fillRect/>
          </a:stretch>
        </p:blipFill>
        <p:spPr>
          <a:xfrm>
            <a:off x="0" y="3524465"/>
            <a:ext cx="3664565" cy="3333535"/>
          </a:xfr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AE9866EC-C8ED-49CF-860C-5912F2EA0771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" b="1093"/>
          <a:stretch>
            <a:fillRect/>
          </a:stretch>
        </p:blipFill>
        <p:spPr>
          <a:xfrm>
            <a:off x="8081959" y="3524465"/>
            <a:ext cx="4110042" cy="3333535"/>
          </a:xfr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2859E117-3EF9-4F29-825F-696DAD40C80B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1" r="15431"/>
          <a:stretch>
            <a:fillRect/>
          </a:stretch>
        </p:blipFill>
        <p:spPr>
          <a:xfrm>
            <a:off x="3922562" y="3524465"/>
            <a:ext cx="3901400" cy="3333535"/>
          </a:xfr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111FBABD-302F-445D-A9CF-ADF20D6CB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33052"/>
            <a:ext cx="824948" cy="824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6204D2BE-D1C6-459F-B9D6-3A6724EFC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946" y="5638800"/>
            <a:ext cx="17145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EC676C00-B3FB-4061-A27B-96A8648DDB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715" y="3524465"/>
            <a:ext cx="1333285" cy="1265872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5B34E4F0-C4EA-42AB-87B3-1BED2F6AD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809" y="1"/>
            <a:ext cx="1020755" cy="1020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6ABD28E-084C-4C5B-BE13-93127852152B}"/>
              </a:ext>
            </a:extLst>
          </p:cNvPr>
          <p:cNvSpPr txBox="1"/>
          <p:nvPr/>
        </p:nvSpPr>
        <p:spPr>
          <a:xfrm>
            <a:off x="4212812" y="320023"/>
            <a:ext cx="609765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ru-RU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</a:t>
            </a:r>
          </a:p>
          <a:p>
            <a:pPr algn="ctr"/>
            <a:r>
              <a:rPr lang="ru-RU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Учреждения досуга и спорта:</a:t>
            </a:r>
          </a:p>
          <a:p>
            <a:pPr algn="ctr"/>
            <a:r>
              <a:rPr lang="ru-RU" sz="16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ctr"/>
            <a:endParaRPr lang="ru-RU" sz="16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ru-RU" sz="18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Дом культуры «Солнечный</a:t>
            </a:r>
          </a:p>
          <a:p>
            <a:pPr algn="ctr"/>
            <a:endParaRPr lang="ru-RU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ru-RU" sz="18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Музей истории усадьбы </a:t>
            </a:r>
            <a:r>
              <a:rPr lang="ru-RU" sz="1800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Александрово-Щапово</a:t>
            </a:r>
            <a:endParaRPr lang="ru-RU" sz="18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ru-RU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ru-RU" sz="18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Спортивный клуб «Заря»</a:t>
            </a:r>
          </a:p>
        </p:txBody>
      </p:sp>
    </p:spTree>
    <p:extLst>
      <p:ext uri="{BB962C8B-B14F-4D97-AF65-F5344CB8AC3E}">
        <p14:creationId xmlns:p14="http://schemas.microsoft.com/office/powerpoint/2010/main" val="311845766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9214282-3170-4483-A924-665176CDA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>
                <a:solidFill>
                  <a:srgbClr val="0070C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Муниципальный </a:t>
            </a:r>
            <a:r>
              <a:rPr lang="ru-RU" sz="2400" b="1" dirty="0">
                <a:solidFill>
                  <a:srgbClr val="0070C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Музей истории усадьбы </a:t>
            </a:r>
            <a:r>
              <a:rPr lang="ru-RU" sz="2400" b="1" dirty="0" err="1">
                <a:solidFill>
                  <a:srgbClr val="0070C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Александрово-Щапово</a:t>
            </a:r>
            <a:endParaRPr lang="ru-RU" sz="24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AF0465A-E691-40B1-85A7-224970C403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4084" y="2300984"/>
            <a:ext cx="4827178" cy="404216"/>
          </a:xfrm>
        </p:spPr>
        <p:txBody>
          <a:bodyPr>
            <a:noAutofit/>
          </a:bodyPr>
          <a:lstStyle/>
          <a:p>
            <a:pPr algn="just"/>
            <a:r>
              <a:rPr lang="ru-RU" sz="1800" dirty="0">
                <a:solidFill>
                  <a:srgbClr val="0070C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В 2020 году открыта выставка </a:t>
            </a:r>
            <a:r>
              <a:rPr lang="ru-RU" sz="1800" b="1" dirty="0">
                <a:solidFill>
                  <a:srgbClr val="0070C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«Духовные светочи России» </a:t>
            </a:r>
            <a:r>
              <a:rPr lang="ru-RU" sz="1800" dirty="0">
                <a:solidFill>
                  <a:srgbClr val="0070C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из фондов частных коллекций.</a:t>
            </a:r>
          </a:p>
          <a:p>
            <a:pPr algn="just"/>
            <a:r>
              <a:rPr lang="ru-RU" sz="1800" dirty="0">
                <a:solidFill>
                  <a:srgbClr val="0070C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Проведены </a:t>
            </a:r>
            <a:r>
              <a:rPr lang="ru-RU" sz="1800" b="1" dirty="0">
                <a:solidFill>
                  <a:srgbClr val="0070C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120</a:t>
            </a:r>
            <a:r>
              <a:rPr lang="ru-RU" sz="1800" dirty="0">
                <a:solidFill>
                  <a:srgbClr val="0070C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экскурсий, </a:t>
            </a:r>
            <a:r>
              <a:rPr lang="ru-RU" sz="1800" b="1" dirty="0">
                <a:solidFill>
                  <a:srgbClr val="0070C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r>
              <a:rPr lang="ru-RU" sz="1800" dirty="0">
                <a:solidFill>
                  <a:srgbClr val="0070C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консультаций, </a:t>
            </a:r>
            <a:r>
              <a:rPr lang="ru-RU" sz="1800" b="1" dirty="0">
                <a:solidFill>
                  <a:srgbClr val="0070C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17</a:t>
            </a:r>
            <a:r>
              <a:rPr lang="ru-RU" sz="1800" dirty="0">
                <a:solidFill>
                  <a:srgbClr val="0070C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мероприятий музейно-обучающего характера. Проведено </a:t>
            </a:r>
            <a:r>
              <a:rPr lang="ru-RU" sz="1800" b="1" dirty="0">
                <a:solidFill>
                  <a:srgbClr val="0070C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5</a:t>
            </a:r>
            <a:r>
              <a:rPr lang="ru-RU" sz="1800" dirty="0">
                <a:solidFill>
                  <a:srgbClr val="0070C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концертных программ в Органном зале имени Олега Григорьевича Янченко.</a:t>
            </a:r>
          </a:p>
          <a:p>
            <a:pPr algn="just"/>
            <a:endParaRPr lang="ru-RU" sz="1800" dirty="0">
              <a:solidFill>
                <a:srgbClr val="0070C0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ru-RU" sz="1800" dirty="0">
                <a:solidFill>
                  <a:srgbClr val="0070C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Музей посетили </a:t>
            </a:r>
            <a:r>
              <a:rPr lang="ru-RU" sz="1800" b="1" dirty="0">
                <a:solidFill>
                  <a:srgbClr val="0070C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1311</a:t>
            </a:r>
            <a:r>
              <a:rPr lang="ru-RU" sz="1800" dirty="0">
                <a:solidFill>
                  <a:srgbClr val="0070C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человек, из них </a:t>
            </a:r>
            <a:r>
              <a:rPr lang="ru-RU" sz="1800" b="1" dirty="0">
                <a:solidFill>
                  <a:srgbClr val="0070C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30</a:t>
            </a:r>
            <a:r>
              <a:rPr lang="ru-RU" sz="1800" dirty="0">
                <a:solidFill>
                  <a:srgbClr val="0070C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детей разных возрастных групп. </a:t>
            </a:r>
            <a:endParaRPr lang="ru-RU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89AA8C8-CE9D-45DC-80C6-267BE10FDBBC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358405" y="5326085"/>
            <a:ext cx="4764829" cy="404216"/>
          </a:xfrm>
        </p:spPr>
        <p:txBody>
          <a:bodyPr>
            <a:noAutofit/>
          </a:bodyPr>
          <a:lstStyle/>
          <a:p>
            <a:pPr algn="just"/>
            <a:r>
              <a:rPr lang="ru-RU" sz="1600" dirty="0">
                <a:solidFill>
                  <a:srgbClr val="0070C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В основной фонд музея поступило 304 музейных предметов. Общий фонд составляет </a:t>
            </a:r>
            <a:r>
              <a:rPr lang="ru-RU" sz="1600" b="1" dirty="0">
                <a:solidFill>
                  <a:srgbClr val="0070C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11 803 </a:t>
            </a:r>
            <a:r>
              <a:rPr lang="ru-RU" sz="1600" dirty="0">
                <a:solidFill>
                  <a:srgbClr val="0070C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музейных предметов. Книжный фонд библиотеки составляет </a:t>
            </a:r>
            <a:r>
              <a:rPr lang="ru-RU" sz="1600" b="1" dirty="0">
                <a:solidFill>
                  <a:srgbClr val="0070C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9160</a:t>
            </a:r>
            <a:r>
              <a:rPr lang="ru-RU" sz="1600" dirty="0">
                <a:solidFill>
                  <a:srgbClr val="0070C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экземпляров</a:t>
            </a:r>
            <a:endParaRPr lang="ru-RU" sz="16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788E96D1-4C5E-4EDC-B383-4D291C7B637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58405" y="2201509"/>
            <a:ext cx="4756241" cy="2728300"/>
          </a:xfrm>
        </p:spPr>
        <p:txBody>
          <a:bodyPr>
            <a:normAutofit/>
          </a:bodyPr>
          <a:lstStyle/>
          <a:p>
            <a:r>
              <a:rPr lang="en-US" b="0" i="0" u="sng" dirty="0">
                <a:effectLst/>
                <a:latin typeface="-apple-system"/>
                <a:hlinkClick r:id="rId2"/>
              </a:rPr>
              <a:t>https://museum-shchapovo.msk.muzkult.ru/</a:t>
            </a:r>
            <a:endParaRPr lang="ru-RU" b="0" i="0" u="sng" dirty="0">
              <a:effectLst/>
              <a:latin typeface="-apple-system"/>
            </a:endParaRPr>
          </a:p>
          <a:p>
            <a:r>
              <a:rPr lang="en-US" b="0" i="0" u="sng" dirty="0">
                <a:effectLst/>
                <a:latin typeface="-apple-system"/>
                <a:hlinkClick r:id="rId3"/>
              </a:rPr>
              <a:t>https://vk.com/id615293631</a:t>
            </a:r>
            <a:endParaRPr lang="ru-RU" b="0" i="0" u="sng" dirty="0">
              <a:effectLst/>
              <a:latin typeface="-apple-system"/>
            </a:endParaRPr>
          </a:p>
          <a:p>
            <a:r>
              <a:rPr lang="en-US" b="0" i="0" u="sng" dirty="0">
                <a:effectLst/>
                <a:latin typeface="-apple-system"/>
                <a:hlinkClick r:id="rId4"/>
              </a:rPr>
              <a:t>https://www.instagram.com/museum_shchapovo/</a:t>
            </a:r>
            <a:endParaRPr lang="ru-RU" b="0" i="0" u="sng" dirty="0">
              <a:effectLst/>
              <a:latin typeface="-apple-system"/>
            </a:endParaRPr>
          </a:p>
          <a:p>
            <a:r>
              <a:rPr lang="en-US" b="0" i="0" u="sng" dirty="0">
                <a:effectLst/>
                <a:latin typeface="-apple-system"/>
                <a:hlinkClick r:id="rId5"/>
              </a:rPr>
              <a:t>https://www.instagram.com/organ.zal/</a:t>
            </a:r>
            <a:endParaRPr lang="ru-RU" b="0" i="0" u="sng" dirty="0">
              <a:effectLst/>
              <a:latin typeface="-apple-system"/>
            </a:endParaRPr>
          </a:p>
          <a:p>
            <a:r>
              <a:rPr lang="en-US" b="0" i="0" u="sng" dirty="0">
                <a:effectLst/>
                <a:latin typeface="-apple-system"/>
                <a:hlinkClick r:id="rId6"/>
              </a:rPr>
              <a:t>http://www.organzal.ru/</a:t>
            </a:r>
            <a:endParaRPr lang="ru-RU" b="0" i="0" u="sng" dirty="0">
              <a:effectLst/>
              <a:latin typeface="-apple-system"/>
            </a:endParaRPr>
          </a:p>
          <a:p>
            <a:r>
              <a:rPr lang="en-US" b="0" i="0" u="sng" dirty="0">
                <a:effectLst/>
                <a:latin typeface="-apple-system"/>
                <a:hlinkClick r:id="rId7"/>
              </a:rPr>
              <a:t>https://vk.com/organzal</a:t>
            </a:r>
            <a:endParaRPr lang="ru-RU" b="0" i="0" u="sng" dirty="0">
              <a:effectLst/>
              <a:latin typeface="-apple-system"/>
            </a:endParaRPr>
          </a:p>
          <a:p>
            <a:r>
              <a:rPr lang="en-US" b="0" i="0" u="sng" dirty="0">
                <a:effectLst/>
                <a:latin typeface="-apple-system"/>
                <a:hlinkClick r:id="rId8"/>
              </a:rPr>
              <a:t>https://www.facebook.com/organzalshapovo/</a:t>
            </a:r>
            <a:endParaRPr lang="ru-RU" b="0" i="0" u="sng" dirty="0">
              <a:effectLst/>
              <a:latin typeface="-apple-system"/>
            </a:endParaRPr>
          </a:p>
          <a:p>
            <a:pPr marL="0" indent="0">
              <a:buNone/>
            </a:pPr>
            <a:endParaRPr lang="ru-RU" b="0" i="0" u="sng" dirty="0">
              <a:effectLst/>
              <a:latin typeface="-apple-system"/>
            </a:endParaRPr>
          </a:p>
          <a:p>
            <a:pPr marL="0" indent="0">
              <a:buNone/>
            </a:pPr>
            <a:endParaRPr lang="ru-RU" b="0" i="0" u="sng" dirty="0">
              <a:effectLst/>
              <a:latin typeface="-apple-system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xmlns="" id="{C01C6F8A-C261-4416-B95C-87872EF70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390" y="324678"/>
            <a:ext cx="17145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62850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9E656B2-2B7D-487D-9A40-61C8C9DA8E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670" y="3353627"/>
            <a:ext cx="6096000" cy="33909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1A129F4-3EFF-4E54-A342-D666293B3F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31" y="113473"/>
            <a:ext cx="5685181" cy="314513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0D40C7CC-4F94-481A-BC9B-051895A1D8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669" y="97022"/>
            <a:ext cx="6096000" cy="319791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30C3A12E-FC29-4D82-B418-98B8CA0514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91"/>
          <a:stretch/>
        </p:blipFill>
        <p:spPr>
          <a:xfrm>
            <a:off x="46798" y="3258603"/>
            <a:ext cx="5747715" cy="348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22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9214282-3170-4483-A924-665176CDA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Муниципальное </a:t>
            </a:r>
            <a:r>
              <a:rPr lang="ru-RU" sz="24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казенное </a:t>
            </a:r>
            <a:r>
              <a:rPr lang="ru-RU" sz="2400" dirty="0" smtClean="0">
                <a:solidFill>
                  <a:srgbClr val="0070C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учреждение Спортивный клуб «Заря»</a:t>
            </a:r>
            <a:endParaRPr lang="ru-RU" sz="24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AF0465A-E691-40B1-85A7-224970C403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6832" y="2111203"/>
            <a:ext cx="4827178" cy="404216"/>
          </a:xfrm>
        </p:spPr>
        <p:txBody>
          <a:bodyPr>
            <a:noAutofit/>
          </a:bodyPr>
          <a:lstStyle/>
          <a:p>
            <a:pPr algn="just"/>
            <a:r>
              <a:rPr lang="ru-RU" sz="20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 2020 году проводилась </a:t>
            </a:r>
            <a:r>
              <a:rPr lang="ru-RU" sz="20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секционная работа по различным направлениям (волейбол, футбол, настольный теннис  и ОФП, кик-</a:t>
            </a:r>
            <a:r>
              <a:rPr lang="ru-RU" sz="2000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боксинг</a:t>
            </a:r>
            <a:r>
              <a:rPr lang="ru-RU" sz="20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плавание, лыжные гонки, баскетбол, </a:t>
            </a:r>
            <a:r>
              <a:rPr lang="ru-RU" sz="2000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флорбол</a:t>
            </a:r>
            <a:r>
              <a:rPr lang="ru-RU" sz="20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плавание). </a:t>
            </a:r>
            <a:endParaRPr lang="ru-RU" sz="2000" dirty="0" smtClean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ru-RU" sz="2000" dirty="0" smtClean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ru-RU" sz="20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 </a:t>
            </a:r>
            <a:r>
              <a:rPr lang="ru-RU" sz="20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спортивном клубе по всем направлениям занимается более </a:t>
            </a:r>
            <a:r>
              <a:rPr lang="ru-RU" sz="2000" b="1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250</a:t>
            </a:r>
            <a:r>
              <a:rPr lang="ru-RU" sz="20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детей </a:t>
            </a:r>
            <a:r>
              <a:rPr lang="ru-RU" sz="20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 подростков</a:t>
            </a:r>
          </a:p>
          <a:p>
            <a:pPr algn="just"/>
            <a:r>
              <a:rPr lang="ru-RU" sz="20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-участие в местных, окружных и финальных соревнованиях</a:t>
            </a:r>
          </a:p>
          <a:p>
            <a:pPr algn="just"/>
            <a:endParaRPr lang="ru-RU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788E96D1-4C5E-4EDC-B383-4D291C7B637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58405" y="2201509"/>
            <a:ext cx="5494289" cy="2728300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endParaRPr lang="ru-RU" b="0" i="0" u="sng" dirty="0">
              <a:effectLst/>
              <a:latin typeface="-apple-system"/>
            </a:endParaRPr>
          </a:p>
          <a:p>
            <a:pPr marL="0" indent="0">
              <a:buNone/>
            </a:pPr>
            <a:r>
              <a:rPr lang="en-US" sz="4500" b="1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/>
              </a:rPr>
              <a:t>https://www.instagram.com/mku.p</a:t>
            </a:r>
            <a:r>
              <a:rPr lang="en-US" sz="4500" b="1" u="sng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/>
              </a:rPr>
              <a:t>/</a:t>
            </a:r>
            <a:endParaRPr lang="ru-RU" sz="4500" b="1" u="sng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ru-RU" sz="3800" b="0" i="0" u="sng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ru-RU" sz="3800" b="0" i="0" u="sng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just">
              <a:buNone/>
            </a:pPr>
            <a:r>
              <a:rPr lang="ru-RU" sz="5500" dirty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Подводя итоги, поселение Щаповское в рейтинге всех спартакиад заняло  </a:t>
            </a:r>
            <a:r>
              <a:rPr lang="ru-RU" sz="7400" b="1" dirty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 место </a:t>
            </a:r>
            <a:r>
              <a:rPr lang="ru-RU" sz="5500" dirty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из 21 поселения и городских округов </a:t>
            </a:r>
            <a:r>
              <a:rPr lang="ru-RU" sz="5500" dirty="0" err="1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ТиНАО</a:t>
            </a:r>
            <a:r>
              <a:rPr lang="ru-RU" sz="5500" dirty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ru-RU" sz="5500" dirty="0">
              <a:solidFill>
                <a:schemeClr val="accent3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C676C00-B3FB-4061-A27B-96A8648DDB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530" y="246427"/>
            <a:ext cx="1333285" cy="126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9107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447" y="79439"/>
            <a:ext cx="4162280" cy="26794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425" y="37525"/>
            <a:ext cx="3692105" cy="280521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477" y="2879612"/>
            <a:ext cx="5934972" cy="38257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3" y="79439"/>
            <a:ext cx="3882492" cy="267946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87" y="2879612"/>
            <a:ext cx="5666656" cy="382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8301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12"/>
          <p:cNvSpPr/>
          <p:nvPr/>
        </p:nvSpPr>
        <p:spPr>
          <a:xfrm>
            <a:off x="197296" y="1272753"/>
            <a:ext cx="7706146" cy="5762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spcBef>
                <a:spcPct val="0"/>
              </a:spcBef>
            </a:pPr>
            <a:r>
              <a:rPr lang="ru-RU" altLang="ru-RU" sz="2200" b="1" i="1" dirty="0">
                <a:solidFill>
                  <a:srgbClr val="002060"/>
                </a:solidFill>
                <a:latin typeface="Constantia" pitchFamily="18" charset="0"/>
              </a:rPr>
              <a:t>                  </a:t>
            </a:r>
            <a:r>
              <a:rPr lang="ru-RU" altLang="ru-RU" sz="2800" b="1" i="1" dirty="0">
                <a:solidFill>
                  <a:srgbClr val="002060"/>
                </a:solidFill>
                <a:latin typeface="Constantia" pitchFamily="18" charset="0"/>
              </a:rPr>
              <a:t>Сайт администрации поселения</a:t>
            </a:r>
            <a:endParaRPr lang="ru-RU" altLang="ru-RU" sz="2200" b="1" i="1" dirty="0">
              <a:solidFill>
                <a:srgbClr val="002060"/>
              </a:solidFill>
              <a:latin typeface="Constantia" pitchFamily="18" charset="0"/>
            </a:endParaRPr>
          </a:p>
        </p:txBody>
      </p:sp>
      <p:pic>
        <p:nvPicPr>
          <p:cNvPr id="4" name="Рисунок 4" descr="Интернет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57" y="1259225"/>
            <a:ext cx="601496" cy="603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rme 2"/>
          <p:cNvSpPr txBox="1">
            <a:spLocks noChangeArrowheads="1"/>
          </p:cNvSpPr>
          <p:nvPr/>
        </p:nvSpPr>
        <p:spPr bwMode="auto">
          <a:xfrm>
            <a:off x="8229810" y="1233053"/>
            <a:ext cx="3962190" cy="527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-138731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-138731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-138731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-138731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-138731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-13873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-13873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-13873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-13873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002060"/>
                </a:solidFill>
                <a:latin typeface="Constantia" pitchFamily="18" charset="0"/>
              </a:rPr>
              <a:t>    </a:t>
            </a:r>
            <a:r>
              <a:rPr lang="en-US" altLang="ru-RU" sz="2800" b="1" dirty="0">
                <a:solidFill>
                  <a:schemeClr val="accent6">
                    <a:lumMod val="50000"/>
                  </a:schemeClr>
                </a:solidFill>
                <a:latin typeface="Constantia" pitchFamily="18" charset="0"/>
              </a:rPr>
              <a:t>www.schapovo.ru</a:t>
            </a:r>
            <a:endParaRPr lang="fr-FR" altLang="ru-RU" sz="2800" b="1" dirty="0">
              <a:solidFill>
                <a:schemeClr val="accent6">
                  <a:lumMod val="50000"/>
                </a:schemeClr>
              </a:solidFill>
              <a:latin typeface="Constantia" pitchFamily="18" charset="0"/>
            </a:endParaRPr>
          </a:p>
        </p:txBody>
      </p:sp>
      <p:pic>
        <p:nvPicPr>
          <p:cNvPr id="12292" name="Picture 4" descr="ÐÐ°ÑÑÐ¸Ð½ÐºÐ¸ Ð¿Ð¾ Ð·Ð°Ð¿ÑÐ¾ÑÑ Ð²Ðº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591" y="2379669"/>
            <a:ext cx="1250743" cy="125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ÐÐ°ÑÑÐ¸Ð½ÐºÐ¸ Ð¿Ð¾ Ð·Ð°Ð¿ÑÐ¾ÑÑ ÑÐµÐ¹ÑÐ±ÑÐº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338" y="3757001"/>
            <a:ext cx="1161912" cy="116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ÐÐ°ÑÑÐ¸Ð½ÐºÐ¸ Ð¿Ð¾ Ð·Ð°Ð¿ÑÐ¾ÑÑ Ð¾Ð´Ð½Ð¾ÐºÐ»Ð°ÑÑÐ½Ð¸ÐºÐ¸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5656" y="2435386"/>
            <a:ext cx="1139280" cy="1138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16489" y="3766948"/>
            <a:ext cx="1170863" cy="1170558"/>
          </a:xfrm>
          <a:prstGeom prst="rect">
            <a:avLst/>
          </a:prstGeom>
        </p:spPr>
      </p:pic>
      <p:pic>
        <p:nvPicPr>
          <p:cNvPr id="12300" name="Picture 12" descr="ÐÐ°ÑÑÐ¸Ð½ÐºÐ¸ Ð¿Ð¾ Ð·Ð°Ð¿ÑÐ¾ÑÑ ÑÐ²Ð¸ÑÑÐµÑ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3594" y="5110508"/>
            <a:ext cx="1036653" cy="103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2" name="Picture 14" descr="ÐÐ°ÑÑÐ¸Ð½ÐºÐ¸ Ð¿Ð¾ Ð·Ð°Ð¿ÑÐ¾ÑÑ ÑÑÑÐ±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6970" y="5157962"/>
            <a:ext cx="1139280" cy="991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12998" y="200199"/>
            <a:ext cx="972361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Информирование населения осуществляется </a:t>
            </a:r>
            <a:r>
              <a:rPr lang="ru-RU" sz="24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через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87" y="1939416"/>
            <a:ext cx="6876364" cy="4537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019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Текст 16">
            <a:extLst>
              <a:ext uri="{FF2B5EF4-FFF2-40B4-BE49-F238E27FC236}">
                <a16:creationId xmlns:a16="http://schemas.microsoft.com/office/drawing/2014/main" xmlns="" id="{04BC498A-2091-41BA-9BE8-4E1371DDEB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2528" y="681468"/>
            <a:ext cx="5922473" cy="68150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В 2020 году п</a:t>
            </a:r>
            <a:r>
              <a:rPr lang="ru-RU" sz="28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роведено </a:t>
            </a:r>
          </a:p>
          <a:p>
            <a:pPr algn="ctr"/>
            <a:r>
              <a:rPr lang="ru-RU" sz="28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2 встречи с населением </a:t>
            </a:r>
            <a:endParaRPr lang="ru-RU" sz="28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xmlns="" id="{FC100678-9E4E-42CD-9CA4-1E30509664F5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262777" y="634991"/>
            <a:ext cx="5572664" cy="88325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24 встречи с общественными советниками</a:t>
            </a:r>
            <a:endParaRPr lang="ru-RU" sz="28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56" y="1828800"/>
            <a:ext cx="6006913" cy="4327795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435" y="1867109"/>
            <a:ext cx="5742506" cy="4309403"/>
          </a:xfrm>
        </p:spPr>
      </p:pic>
    </p:spTree>
    <p:extLst>
      <p:ext uri="{BB962C8B-B14F-4D97-AF65-F5344CB8AC3E}">
        <p14:creationId xmlns:p14="http://schemas.microsoft.com/office/powerpoint/2010/main" val="70320428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90113" y="1069674"/>
            <a:ext cx="4416725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Администрация поселения Щаповское в городе Москве</a:t>
            </a:r>
          </a:p>
          <a:p>
            <a:pPr algn="ctr"/>
            <a:endParaRPr lang="ru-RU" dirty="0">
              <a:solidFill>
                <a:srgbClr val="002060"/>
              </a:solidFill>
            </a:endParaRP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108825</a:t>
            </a:r>
            <a:r>
              <a:rPr lang="ru-RU" dirty="0">
                <a:solidFill>
                  <a:srgbClr val="002060"/>
                </a:solidFill>
              </a:rPr>
              <a:t>, </a:t>
            </a:r>
            <a:r>
              <a:rPr lang="ru-RU" dirty="0" err="1">
                <a:solidFill>
                  <a:srgbClr val="002060"/>
                </a:solidFill>
              </a:rPr>
              <a:t>г.Москва</a:t>
            </a:r>
            <a:r>
              <a:rPr lang="ru-RU" dirty="0">
                <a:solidFill>
                  <a:srgbClr val="002060"/>
                </a:solidFill>
              </a:rPr>
              <a:t/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/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поселение Щаповское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/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 err="1">
                <a:solidFill>
                  <a:srgbClr val="002060"/>
                </a:solidFill>
              </a:rPr>
              <a:t>пос.Щапово</a:t>
            </a:r>
            <a:r>
              <a:rPr lang="ru-RU" dirty="0">
                <a:solidFill>
                  <a:srgbClr val="002060"/>
                </a:solidFill>
              </a:rPr>
              <a:t>, д. 2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/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/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телефон/факс: 8 (495) 865-60-66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/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/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www.schapovo.ru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/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/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e-</a:t>
            </a:r>
            <a:r>
              <a:rPr lang="ru-RU" dirty="0" err="1">
                <a:solidFill>
                  <a:srgbClr val="002060"/>
                </a:solidFill>
              </a:rPr>
              <a:t>mail</a:t>
            </a:r>
            <a:r>
              <a:rPr lang="ru-RU" dirty="0">
                <a:solidFill>
                  <a:srgbClr val="002060"/>
                </a:solidFill>
              </a:rPr>
              <a:t>: </a:t>
            </a:r>
            <a:r>
              <a:rPr lang="ru-RU" dirty="0" smtClean="0">
                <a:solidFill>
                  <a:srgbClr val="002060"/>
                </a:solidFill>
                <a:hlinkClick r:id="rId3"/>
              </a:rPr>
              <a:t>schapovo@schapovo.ru</a:t>
            </a:r>
            <a:endParaRPr lang="ru-RU" dirty="0" smtClean="0">
              <a:solidFill>
                <a:srgbClr val="002060"/>
              </a:solidFill>
            </a:endParaRPr>
          </a:p>
          <a:p>
            <a:pPr algn="ctr"/>
            <a:r>
              <a:rPr lang="en-US" dirty="0" smtClean="0">
                <a:solidFill>
                  <a:srgbClr val="002060"/>
                </a:solidFill>
                <a:hlinkClick r:id="rId4"/>
              </a:rPr>
              <a:t>schapovskoe@mos.ru</a:t>
            </a:r>
            <a:endParaRPr lang="en-US" dirty="0" smtClean="0">
              <a:solidFill>
                <a:srgbClr val="002060"/>
              </a:solidFill>
            </a:endParaRPr>
          </a:p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/>
          </p:nvPr>
        </p:nvSpPr>
        <p:spPr>
          <a:xfrm>
            <a:off x="6878847" y="5309097"/>
            <a:ext cx="4914900" cy="588795"/>
          </a:xfrm>
        </p:spPr>
        <p:txBody>
          <a:bodyPr/>
          <a:lstStyle/>
          <a:p>
            <a:pPr algn="ctr"/>
            <a:r>
              <a:rPr lang="ru-RU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Большое Вам </a:t>
            </a:r>
            <a:r>
              <a:rPr lang="ru-RU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спасибо! </a:t>
            </a:r>
          </a:p>
          <a:p>
            <a:pPr algn="ctr"/>
            <a:r>
              <a:rPr lang="ru-RU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Надеюсь</a:t>
            </a:r>
            <a:r>
              <a:rPr lang="ru-RU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что и в будущем наша работа будет строиться на основе делового сотрудничества и взаимной </a:t>
            </a:r>
            <a:r>
              <a:rPr lang="ru-RU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помощи</a:t>
            </a:r>
            <a:endParaRPr lang="ru-RU" sz="2800" dirty="0"/>
          </a:p>
          <a:p>
            <a:pPr algn="ctr"/>
            <a:endParaRPr lang="ru-RU" sz="2800" dirty="0" smtClean="0"/>
          </a:p>
          <a:p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С уважением, </a:t>
            </a:r>
          </a:p>
          <a:p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Глава администрации </a:t>
            </a:r>
          </a:p>
          <a:p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поселения Щаповское                Павел Бондарев</a:t>
            </a:r>
            <a:endParaRPr lang="ru-RU" b="1" dirty="0">
              <a:solidFill>
                <a:schemeClr val="accent3">
                  <a:lumMod val="75000"/>
                </a:schemeClr>
              </a:solidFill>
            </a:endParaRPr>
          </a:p>
          <a:p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6773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04FC8B4B-12A0-4D97-92C3-E19CC4C163CF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5" r="20735"/>
          <a:stretch>
            <a:fillRect/>
          </a:stretch>
        </p:blipFill>
        <p:spPr>
          <a:xfrm>
            <a:off x="153134" y="347267"/>
            <a:ext cx="3141051" cy="3018703"/>
          </a:xfr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0B3ECA53-45F2-4AF8-A47C-DB30034A3C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7" r="20757"/>
          <a:stretch/>
        </p:blipFill>
        <p:spPr>
          <a:xfrm>
            <a:off x="8569569" y="319456"/>
            <a:ext cx="3469297" cy="2990893"/>
          </a:xfrm>
          <a:prstGeom prst="rect">
            <a:avLst/>
          </a:prstGeom>
        </p:spPr>
      </p:pic>
      <p:sp>
        <p:nvSpPr>
          <p:cNvPr id="6" name="Текст 5">
            <a:extLst>
              <a:ext uri="{FF2B5EF4-FFF2-40B4-BE49-F238E27FC236}">
                <a16:creationId xmlns:a16="http://schemas.microsoft.com/office/drawing/2014/main" xmlns="" id="{AA166EEA-5D82-4E8D-AD36-320C25BDF0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58307" y="696099"/>
            <a:ext cx="5275385" cy="628609"/>
          </a:xfrm>
        </p:spPr>
        <p:txBody>
          <a:bodyPr/>
          <a:lstStyle/>
          <a:p>
            <a:pPr algn="ctr"/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</a:rPr>
              <a:t>«Мой социальный центр» </a:t>
            </a:r>
          </a:p>
          <a:p>
            <a:pPr algn="ctr"/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</a:rPr>
              <a:t>в </a:t>
            </a:r>
            <a:r>
              <a:rPr lang="ru-RU" sz="2000" b="1" dirty="0" err="1">
                <a:latin typeface="Verdana" panose="020B0604030504040204" pitchFamily="34" charset="0"/>
                <a:ea typeface="Verdana" panose="020B0604030504040204" pitchFamily="34" charset="0"/>
              </a:rPr>
              <a:t>п.Щапово</a:t>
            </a:r>
            <a:endParaRPr lang="ru-RU" sz="20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ru-RU" sz="20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</a:rPr>
              <a:t>4 тематические гостиные: </a:t>
            </a:r>
          </a:p>
          <a:p>
            <a:pPr algn="ctr"/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шумная гостиная, </a:t>
            </a:r>
            <a:r>
              <a:rPr lang="ru-RU" dirty="0" err="1">
                <a:latin typeface="Verdana" panose="020B0604030504040204" pitchFamily="34" charset="0"/>
                <a:ea typeface="Verdana" panose="020B0604030504040204" pitchFamily="34" charset="0"/>
              </a:rPr>
              <a:t>медиагостиная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, многофункциональный зал, </a:t>
            </a:r>
          </a:p>
          <a:p>
            <a:pPr algn="ctr"/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тихая гостиная </a:t>
            </a:r>
          </a:p>
          <a:p>
            <a:endParaRPr lang="ru-RU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CAC19817-3844-4F9E-83C7-2F48978D7F80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7" r="20757"/>
          <a:stretch>
            <a:fillRect/>
          </a:stretch>
        </p:blipFill>
        <p:spPr>
          <a:xfrm>
            <a:off x="6622186" y="3934636"/>
            <a:ext cx="2812805" cy="2705268"/>
          </a:xfr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52A78315-E730-4DA5-BB0D-AA74C0C2C3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7" r="20757"/>
          <a:stretch/>
        </p:blipFill>
        <p:spPr>
          <a:xfrm>
            <a:off x="153134" y="3934635"/>
            <a:ext cx="3124565" cy="2705269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99FA542E-0443-428B-A9E0-2EB3547FC8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7" r="20757"/>
          <a:stretch/>
        </p:blipFill>
        <p:spPr>
          <a:xfrm>
            <a:off x="3387969" y="3934636"/>
            <a:ext cx="2977662" cy="27052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CBFB577-CE71-4B88-88AE-DA40D897B292}"/>
              </a:ext>
            </a:extLst>
          </p:cNvPr>
          <p:cNvSpPr txBox="1"/>
          <p:nvPr/>
        </p:nvSpPr>
        <p:spPr>
          <a:xfrm>
            <a:off x="9575525" y="4273208"/>
            <a:ext cx="261647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ru-RU" sz="20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ГБУ ЦСО «Щербинский» </a:t>
            </a:r>
            <a:r>
              <a:rPr lang="ru-RU" sz="24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Клиентская служба </a:t>
            </a:r>
            <a:r>
              <a:rPr lang="ru-RU" sz="20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</a:t>
            </a:r>
            <a:r>
              <a:rPr lang="ru-RU" sz="2000" dirty="0" err="1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Щаповское</a:t>
            </a:r>
            <a:r>
              <a:rPr lang="ru-RU" sz="20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и </a:t>
            </a:r>
            <a:r>
              <a:rPr lang="ru-RU" sz="2000" dirty="0" err="1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Кленовское</a:t>
            </a:r>
            <a:r>
              <a:rPr lang="ru-RU" sz="20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»</a:t>
            </a:r>
            <a:endParaRPr lang="ru-RU" sz="2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5911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87E6A4C-DBC9-4AAB-98AC-60B0172602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2500" y="1965865"/>
            <a:ext cx="2133600" cy="369332"/>
          </a:xfrm>
        </p:spPr>
        <p:txBody>
          <a:bodyPr/>
          <a:lstStyle/>
          <a:p>
            <a:pPr lvl="0" algn="ctr"/>
            <a:r>
              <a:rPr lang="ru-RU" sz="16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800" dirty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эксплуатируемый муниципальный жилищный фонд</a:t>
            </a:r>
          </a:p>
          <a:p>
            <a:pPr lvl="0" algn="ctr"/>
            <a:r>
              <a:rPr lang="ru-RU" sz="1800" b="1" dirty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68</a:t>
            </a:r>
            <a:r>
              <a:rPr lang="ru-RU" sz="1800" dirty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lvl="0" algn="ctr"/>
            <a:r>
              <a:rPr lang="ru-RU" sz="1800" dirty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многоквартирных жилых домов</a:t>
            </a:r>
            <a:endParaRPr lang="ru-RU" sz="18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EE5A7FE6-09DA-49E8-9E6E-4D175F990D3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5138" y="451339"/>
            <a:ext cx="6717323" cy="556846"/>
          </a:xfrm>
        </p:spPr>
        <p:txBody>
          <a:bodyPr/>
          <a:lstStyle/>
          <a:p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Жилищно-коммунальное хозяйство 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xmlns="" id="{4FB80628-037B-4664-9129-76D5FD10663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72106" y="5209247"/>
            <a:ext cx="2133600" cy="205837"/>
          </a:xfrm>
        </p:spPr>
        <p:txBody>
          <a:bodyPr/>
          <a:lstStyle/>
          <a:p>
            <a:pPr algn="ctr"/>
            <a:r>
              <a:rPr lang="ru-RU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ООО </a:t>
            </a:r>
            <a:r>
              <a:rPr lang="ru-RU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УК </a:t>
            </a:r>
            <a:r>
              <a:rPr lang="ru-RU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«Гарант» </a:t>
            </a:r>
            <a:endParaRPr lang="en-US" sz="18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dirty="0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xmlns="" id="{D1EC7608-8A92-4005-AA97-3A9048EF1AB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63042" y="4986405"/>
            <a:ext cx="2128157" cy="205837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ЖК</a:t>
            </a:r>
            <a:r>
              <a:rPr lang="ru-RU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«Акварель 59</a:t>
            </a:r>
            <a:r>
              <a:rPr lang="ru-RU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» </a:t>
            </a:r>
          </a:p>
          <a:p>
            <a:pPr algn="ctr"/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xmlns="" id="{620A67B0-F183-49B1-A04C-6660B545914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42953" y="4513050"/>
            <a:ext cx="2129245" cy="205837"/>
          </a:xfrm>
        </p:spPr>
        <p:txBody>
          <a:bodyPr/>
          <a:lstStyle/>
          <a:p>
            <a:pPr algn="ctr"/>
            <a:r>
              <a:rPr lang="ru-RU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ЖКС №3 филиала ФГБУ «ЦЖКУ» МО РФ</a:t>
            </a:r>
            <a:endParaRPr lang="ru-RU" sz="18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ru-RU" dirty="0"/>
          </a:p>
        </p:txBody>
      </p:sp>
      <p:sp>
        <p:nvSpPr>
          <p:cNvPr id="16" name="Текст 2">
            <a:extLst>
              <a:ext uri="{FF2B5EF4-FFF2-40B4-BE49-F238E27FC236}">
                <a16:creationId xmlns:a16="http://schemas.microsoft.com/office/drawing/2014/main" xmlns="" id="{31C80B38-08CB-437D-935B-3165A7F6CEEA}"/>
              </a:ext>
            </a:extLst>
          </p:cNvPr>
          <p:cNvSpPr txBox="1">
            <a:spLocks/>
          </p:cNvSpPr>
          <p:nvPr/>
        </p:nvSpPr>
        <p:spPr>
          <a:xfrm>
            <a:off x="3657599" y="2150531"/>
            <a:ext cx="2133600" cy="369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ts val="1000"/>
              </a:spcBef>
              <a:buClrTx/>
              <a:buSzTx/>
              <a:buNone/>
            </a:pPr>
            <a:r>
              <a:rPr lang="ru-RU" sz="17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Работы по содержанию и техническому обслуживанию жилищного фонда выполнялись управляющими компаниями: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0E024F5-1492-4C8D-A295-C8B81999B184}"/>
              </a:ext>
            </a:extLst>
          </p:cNvPr>
          <p:cNvSpPr txBox="1"/>
          <p:nvPr/>
        </p:nvSpPr>
        <p:spPr>
          <a:xfrm>
            <a:off x="715162" y="4395723"/>
            <a:ext cx="24474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ООО «УК «Омега»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39D96DB-BD1E-4F02-BB6A-55473E7CCF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986" y="924339"/>
            <a:ext cx="5806907" cy="322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6839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xmlns="" id="{9C0AA1EA-7851-4F17-90D8-FC28E14A49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50108268"/>
              </p:ext>
            </p:extLst>
          </p:nvPr>
        </p:nvGraphicFramePr>
        <p:xfrm>
          <a:off x="155339" y="646772"/>
          <a:ext cx="11881320" cy="60190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Заголовок 5">
            <a:extLst>
              <a:ext uri="{FF2B5EF4-FFF2-40B4-BE49-F238E27FC236}">
                <a16:creationId xmlns:a16="http://schemas.microsoft.com/office/drawing/2014/main" xmlns="" id="{ABE32501-B274-4F81-A3BB-1BF36102C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1" y="35909"/>
            <a:ext cx="10352809" cy="610863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 2020 году поступило 1159 обращений</a:t>
            </a:r>
          </a:p>
        </p:txBody>
      </p:sp>
    </p:spTree>
    <p:extLst>
      <p:ext uri="{BB962C8B-B14F-4D97-AF65-F5344CB8AC3E}">
        <p14:creationId xmlns:p14="http://schemas.microsoft.com/office/powerpoint/2010/main" val="14328736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82BE57EE-97BC-4211-84BE-AAD8FE2A3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796" y="515647"/>
            <a:ext cx="10278408" cy="610863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Структура доходов</a:t>
            </a:r>
          </a:p>
        </p:txBody>
      </p:sp>
      <p:graphicFrame>
        <p:nvGraphicFramePr>
          <p:cNvPr id="8" name="Объект 22">
            <a:extLst>
              <a:ext uri="{FF2B5EF4-FFF2-40B4-BE49-F238E27FC236}">
                <a16:creationId xmlns:a16="http://schemas.microsoft.com/office/drawing/2014/main" xmlns="" id="{2001ED82-399F-487E-8AE8-F861342A1CD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8800722"/>
              </p:ext>
            </p:extLst>
          </p:nvPr>
        </p:nvGraphicFramePr>
        <p:xfrm>
          <a:off x="380666" y="1489926"/>
          <a:ext cx="10727028" cy="5338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1670079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1">
  <a:themeElements>
    <a:clrScheme name="Swiss">
      <a:dk1>
        <a:srgbClr val="000000"/>
      </a:dk1>
      <a:lt1>
        <a:srgbClr val="FFFFFF"/>
      </a:lt1>
      <a:dk2>
        <a:srgbClr val="E4E4E4"/>
      </a:dk2>
      <a:lt2>
        <a:srgbClr val="7CA655"/>
      </a:lt2>
      <a:accent1>
        <a:srgbClr val="A9D4DB"/>
      </a:accent1>
      <a:accent2>
        <a:srgbClr val="FBE284"/>
      </a:accent2>
      <a:accent3>
        <a:srgbClr val="4495A2"/>
      </a:accent3>
      <a:accent4>
        <a:srgbClr val="AA5881"/>
      </a:accent4>
      <a:accent5>
        <a:srgbClr val="E06742"/>
      </a:accent5>
      <a:accent6>
        <a:srgbClr val="F9D448"/>
      </a:accent6>
      <a:hlink>
        <a:srgbClr val="4495A2"/>
      </a:hlink>
      <a:folHlink>
        <a:srgbClr val="AA5881"/>
      </a:folHlink>
    </a:clrScheme>
    <a:fontScheme name="Custom 175">
      <a:majorFont>
        <a:latin typeface="Franklin Gothic Demi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_49129433_TF78853419_Win32" id="{7E0D9D6F-7FC9-48AE-A7E6-5131EAED0465}" vid="{5FFFC254-88B3-44E6-AB48-66024C08C3BC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Marketing_16x9">
    <a:dk1>
      <a:srgbClr val="404040"/>
    </a:dk1>
    <a:lt1>
      <a:sysClr val="window" lastClr="FFFFFF"/>
    </a:lt1>
    <a:dk2>
      <a:srgbClr val="000000"/>
    </a:dk2>
    <a:lt2>
      <a:srgbClr val="A1C1DE"/>
    </a:lt2>
    <a:accent1>
      <a:srgbClr val="39527B"/>
    </a:accent1>
    <a:accent2>
      <a:srgbClr val="528DC2"/>
    </a:accent2>
    <a:accent3>
      <a:srgbClr val="7EA939"/>
    </a:accent3>
    <a:accent4>
      <a:srgbClr val="30AEAB"/>
    </a:accent4>
    <a:accent5>
      <a:srgbClr val="31A962"/>
    </a:accent5>
    <a:accent6>
      <a:srgbClr val="78648E"/>
    </a:accent6>
    <a:hlink>
      <a:srgbClr val="7EA939"/>
    </a:hlink>
    <a:folHlink>
      <a:srgbClr val="7F7F7F"/>
    </a:folHlink>
  </a:clrScheme>
  <a:fontScheme name="Corbel">
    <a:majorFont>
      <a:latin typeface="Corbel"/>
      <a:ea typeface=""/>
      <a:cs typeface=""/>
      <a:font script="Jpan" typeface="ＭＳ ゴシック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Corbel"/>
      <a:ea typeface=""/>
      <a:cs typeface=""/>
      <a:font script="Jpan" typeface="ＭＳ ゴシック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Verdana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gradFill flip="none" rotWithShape="1">
        <a:gsLst>
          <a:gs pos="0">
            <a:schemeClr val="phClr">
              <a:lumMod val="20000"/>
              <a:lumOff val="80000"/>
            </a:schemeClr>
          </a:gs>
          <a:gs pos="58000">
            <a:schemeClr val="phClr">
              <a:lumMod val="40000"/>
              <a:lumOff val="60000"/>
            </a:schemeClr>
          </a:gs>
          <a:gs pos="100000">
            <a:schemeClr val="phClr"/>
          </a:gs>
        </a:gsLst>
        <a:lin ang="14400000" scaled="0"/>
        <a:tileRect/>
      </a:gradFill>
      <a:gradFill flip="none" rotWithShape="1">
        <a:gsLst>
          <a:gs pos="0">
            <a:schemeClr val="phClr">
              <a:lumMod val="20000"/>
              <a:lumOff val="80000"/>
            </a:schemeClr>
          </a:gs>
          <a:gs pos="58000">
            <a:schemeClr val="phClr">
              <a:lumMod val="40000"/>
              <a:lumOff val="60000"/>
            </a:schemeClr>
          </a:gs>
          <a:gs pos="100000">
            <a:schemeClr val="phClr"/>
          </a:gs>
        </a:gsLst>
        <a:lin ang="17400000" scaled="0"/>
        <a:tileRect/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9EC1AB0-9704-404D-B6D3-819D938AC55B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94F21D10-BD83-491A-AAA6-945C2DB1EB0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D20B6E4-879E-4E6C-BDE7-261540CD376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Ежегодная презентация (геометрические фигуры)</Template>
  <TotalTime>1349</TotalTime>
  <Words>1714</Words>
  <Application>Microsoft Office PowerPoint</Application>
  <PresentationFormat>Произвольный</PresentationFormat>
  <Paragraphs>326</Paragraphs>
  <Slides>56</Slides>
  <Notes>11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57" baseType="lpstr">
      <vt:lpstr>Тема 1</vt:lpstr>
      <vt:lpstr>      Итоги социально-экономического развития   поселения Щаповское    в 2020 году</vt:lpstr>
      <vt:lpstr>Общая информация о поселении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2020 году поступило 1159 обращений</vt:lpstr>
      <vt:lpstr>Структура доходов</vt:lpstr>
      <vt:lpstr>Бюджет поселения исполнен по расходам  в сумме 297 млн. 427 тыс. рублей </vt:lpstr>
      <vt:lpstr>96 млн руб израсходовано в рамках программы «Благоустройство территорий жилой застройки»</vt:lpstr>
      <vt:lpstr> Устройство и ремонт детских игровых площадок  </vt:lpstr>
      <vt:lpstr>Презентация PowerPoint</vt:lpstr>
      <vt:lpstr>Презентация PowerPoint</vt:lpstr>
      <vt:lpstr>Презентация PowerPoint</vt:lpstr>
      <vt:lpstr>Презентация PowerPoint</vt:lpstr>
      <vt:lpstr>Ремонт пешеходного моста в д. Песье, д.42</vt:lpstr>
      <vt:lpstr>Презентация PowerPoint</vt:lpstr>
      <vt:lpstr>Благоустройство в п.Курилово, ул.Центральная, д.32</vt:lpstr>
      <vt:lpstr>В 2021 году запланировано:</vt:lpstr>
      <vt:lpstr>64,6 млн руб израсходовано в рамках программы «Содержание и ремонт дорожного хозяйства»</vt:lpstr>
      <vt:lpstr>64,6 млн руб израсходовано в рамках программы «Содержание и ремонт дорожного хозяйства»</vt:lpstr>
      <vt:lpstr> </vt:lpstr>
      <vt:lpstr>В 2021 году в рамках программы «Содержание и ремонт дорожного хозяйства» запланировано:</vt:lpstr>
      <vt:lpstr>6,61 млн руб израсходовано в рамках программы «Ремонт отдельных конструктивных элементов многоквартирных домов»</vt:lpstr>
      <vt:lpstr>Презентация PowerPoint</vt:lpstr>
      <vt:lpstr>Презентация PowerPoint</vt:lpstr>
      <vt:lpstr>Презентация PowerPoint</vt:lpstr>
      <vt:lpstr>Строительство и муниципальное имущество</vt:lpstr>
      <vt:lpstr>Сфера потребительского рынка и услуг </vt:lpstr>
      <vt:lpstr>Индивидуальными предпринимателями в 2020 году были открыты</vt:lpstr>
      <vt:lpstr>Построен нестационарный торговый объект «Продукты» в п. Щапово.  Открытие павильона состоялось в феврале 2021 года </vt:lpstr>
      <vt:lpstr>В 2020 году началось строительство нового магазина «Пятерочка» в с. Ознобишино </vt:lpstr>
      <vt:lpstr>Организация безопасности и предупреждение чрезвычайных ситуаций</vt:lpstr>
      <vt:lpstr>В 2020 году установлено 15 камер видеонаблюдения  Всего на территории функционируют 84 камеры, из них:</vt:lpstr>
      <vt:lpstr>В 2020 году</vt:lpstr>
      <vt:lpstr>Презентация PowerPoint</vt:lpstr>
      <vt:lpstr>Социальная политика</vt:lpstr>
      <vt:lpstr>Патриотическое воспитание молодежи</vt:lpstr>
      <vt:lpstr>Поздравление юбиляров</vt:lpstr>
      <vt:lpstr>Социальная поддержка ветеранов</vt:lpstr>
      <vt:lpstr>В р у ч е н и е  м е д а л е й </vt:lpstr>
      <vt:lpstr>Благотворительные акции</vt:lpstr>
      <vt:lpstr>Благотворительные акции</vt:lpstr>
      <vt:lpstr>Презентация PowerPoint</vt:lpstr>
      <vt:lpstr>Презентация PowerPoint</vt:lpstr>
      <vt:lpstr>Презентация PowerPoint</vt:lpstr>
      <vt:lpstr>МБУК Дом культуры «Солнечный»</vt:lpstr>
      <vt:lpstr>Презентация PowerPoint</vt:lpstr>
      <vt:lpstr>Муниципальный Музей истории усадьбы Александрово-Щапово</vt:lpstr>
      <vt:lpstr>Презентация PowerPoint</vt:lpstr>
      <vt:lpstr>Муниципальное казенное учреждение Спортивный клуб «Заря»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Итоги социально-экономического развития  поселения Щаповское     в 2020 году</dc:title>
  <dc:creator>Игорь Трухов</dc:creator>
  <cp:lastModifiedBy>Трухова Евгения</cp:lastModifiedBy>
  <cp:revision>122</cp:revision>
  <dcterms:created xsi:type="dcterms:W3CDTF">2021-02-23T10:08:40Z</dcterms:created>
  <dcterms:modified xsi:type="dcterms:W3CDTF">2021-04-07T09:32:09Z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