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8"/>
  </p:notesMasterIdLst>
  <p:handoutMasterIdLst>
    <p:handoutMasterId r:id="rId49"/>
  </p:handoutMasterIdLst>
  <p:sldIdLst>
    <p:sldId id="316" r:id="rId6"/>
    <p:sldId id="270" r:id="rId7"/>
    <p:sldId id="307" r:id="rId8"/>
    <p:sldId id="272" r:id="rId9"/>
    <p:sldId id="315" r:id="rId10"/>
    <p:sldId id="308" r:id="rId11"/>
    <p:sldId id="320" r:id="rId12"/>
    <p:sldId id="267" r:id="rId13"/>
    <p:sldId id="275" r:id="rId14"/>
    <p:sldId id="274" r:id="rId15"/>
    <p:sldId id="277" r:id="rId16"/>
    <p:sldId id="276" r:id="rId17"/>
    <p:sldId id="262" r:id="rId18"/>
    <p:sldId id="318" r:id="rId19"/>
    <p:sldId id="280" r:id="rId20"/>
    <p:sldId id="328" r:id="rId21"/>
    <p:sldId id="278" r:id="rId22"/>
    <p:sldId id="258" r:id="rId23"/>
    <p:sldId id="317" r:id="rId24"/>
    <p:sldId id="279" r:id="rId25"/>
    <p:sldId id="288" r:id="rId26"/>
    <p:sldId id="289" r:id="rId27"/>
    <p:sldId id="281" r:id="rId28"/>
    <p:sldId id="286" r:id="rId29"/>
    <p:sldId id="285" r:id="rId30"/>
    <p:sldId id="287" r:id="rId31"/>
    <p:sldId id="327" r:id="rId32"/>
    <p:sldId id="300" r:id="rId33"/>
    <p:sldId id="329" r:id="rId34"/>
    <p:sldId id="301" r:id="rId35"/>
    <p:sldId id="319" r:id="rId36"/>
    <p:sldId id="292" r:id="rId37"/>
    <p:sldId id="296" r:id="rId38"/>
    <p:sldId id="293" r:id="rId39"/>
    <p:sldId id="298" r:id="rId40"/>
    <p:sldId id="297" r:id="rId41"/>
    <p:sldId id="299" r:id="rId42"/>
    <p:sldId id="312" r:id="rId43"/>
    <p:sldId id="313" r:id="rId44"/>
    <p:sldId id="303" r:id="rId45"/>
    <p:sldId id="311" r:id="rId46"/>
    <p:sldId id="306" r:id="rId4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99"/>
    <a:srgbClr val="7030A0"/>
    <a:srgbClr val="FF9900"/>
    <a:srgbClr val="FF5050"/>
    <a:srgbClr val="FFFF99"/>
    <a:srgbClr val="FFCCCC"/>
    <a:srgbClr val="00FFFF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517" autoAdjust="0"/>
  </p:normalViewPr>
  <p:slideViewPr>
    <p:cSldViewPr>
      <p:cViewPr varScale="1">
        <p:scale>
          <a:sx n="70" d="100"/>
          <a:sy n="70" d="100"/>
        </p:scale>
        <p:origin x="-660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1" d="100"/>
          <a:sy n="91" d="100"/>
        </p:scale>
        <p:origin x="300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19-4302-9046-CDFAED6F41F5}"/>
              </c:ext>
            </c:extLst>
          </c:dPt>
          <c:dPt>
            <c:idx val="1"/>
            <c:bubble3D val="0"/>
            <c:spPr>
              <a:solidFill>
                <a:srgbClr val="FF3300">
                  <a:alpha val="76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A19-4302-9046-CDFAED6F41F5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A19-4302-9046-CDFAED6F41F5}"/>
              </c:ext>
            </c:extLst>
          </c:dPt>
          <c:dPt>
            <c:idx val="3"/>
            <c:bubble3D val="0"/>
            <c:spPr>
              <a:solidFill>
                <a:srgbClr val="A1C1DE">
                  <a:lumMod val="5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2A19-4302-9046-CDFAED6F41F5}"/>
              </c:ext>
            </c:extLst>
          </c:dPt>
          <c:dPt>
            <c:idx val="4"/>
            <c:bubble3D val="0"/>
            <c:spPr>
              <a:solidFill>
                <a:srgbClr val="31A962">
                  <a:lumMod val="75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A19-4302-9046-CDFAED6F41F5}"/>
              </c:ext>
            </c:extLst>
          </c:dPt>
          <c:dPt>
            <c:idx val="5"/>
            <c:bubble3D val="0"/>
            <c:spPr>
              <a:solidFill>
                <a:srgbClr val="31A962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A19-4302-9046-CDFAED6F41F5}"/>
              </c:ext>
            </c:extLst>
          </c:dPt>
          <c:dPt>
            <c:idx val="6"/>
            <c:bubble3D val="0"/>
            <c:spPr>
              <a:solidFill>
                <a:srgbClr val="FF33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A19-4302-9046-CDFAED6F41F5}"/>
              </c:ext>
            </c:extLst>
          </c:dPt>
          <c:dPt>
            <c:idx val="7"/>
            <c:bubble3D val="0"/>
            <c:spPr>
              <a:solidFill>
                <a:srgbClr val="528DC2">
                  <a:lumMod val="5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A19-4302-9046-CDFAED6F41F5}"/>
              </c:ext>
            </c:extLst>
          </c:dPt>
          <c:dPt>
            <c:idx val="8"/>
            <c:bubble3D val="0"/>
            <c:spPr>
              <a:solidFill>
                <a:srgbClr val="FF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A19-4302-9046-CDFAED6F41F5}"/>
              </c:ext>
            </c:extLst>
          </c:dPt>
          <c:dLbls>
            <c:dLbl>
              <c:idx val="0"/>
              <c:layout>
                <c:manualLayout>
                  <c:x val="1.6537136612096743E-3"/>
                  <c:y val="-8.8457392654263389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Благоустройство 34%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19-4302-9046-CDFAED6F41F5}"/>
                </c:ext>
              </c:extLst>
            </c:dLbl>
            <c:dLbl>
              <c:idx val="1"/>
              <c:layout>
                <c:manualLayout>
                  <c:x val="2.8587425903871533E-2"/>
                  <c:y val="-1.80838492692731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ЖКХ 22%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19-4302-9046-CDFAED6F41F5}"/>
                </c:ext>
              </c:extLst>
            </c:dLbl>
            <c:dLbl>
              <c:idx val="2"/>
              <c:layout>
                <c:manualLayout>
                  <c:x val="-1.7608179150600315E-2"/>
                  <c:y val="-7.928319656770098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Топливно-энергетическое хозяйство 12%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19-4302-9046-CDFAED6F41F5}"/>
                </c:ext>
              </c:extLst>
            </c:dLbl>
            <c:dLbl>
              <c:idx val="3"/>
              <c:layout>
                <c:manualLayout>
                  <c:x val="-2.9403779182804391E-2"/>
                  <c:y val="-1.4651799219013823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ru-RU" sz="1500" b="1" dirty="0"/>
                      <a:t>Градостроительство и архитектура 5%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A19-4302-9046-CDFAED6F41F5}"/>
                </c:ext>
              </c:extLst>
            </c:dLbl>
            <c:dLbl>
              <c:idx val="4"/>
              <c:layout>
                <c:manualLayout>
                  <c:x val="-1.7436709565467636E-2"/>
                  <c:y val="-2.0960097397332736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Транспорт</a:t>
                    </a:r>
                    <a:r>
                      <a:rPr lang="ru-RU" sz="1600" baseline="0" dirty="0"/>
                      <a:t> и связь 8%</a:t>
                    </a:r>
                    <a:endParaRPr lang="ru-RU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19-4302-9046-CDFAED6F41F5}"/>
                </c:ext>
              </c:extLst>
            </c:dLbl>
            <c:dLbl>
              <c:idx val="5"/>
              <c:layout>
                <c:manualLayout>
                  <c:x val="-4.0406011199481992E-2"/>
                  <c:y val="4.028522080538875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Жилищная</a:t>
                    </a:r>
                    <a:r>
                      <a:rPr lang="ru-RU" sz="1600" baseline="0" dirty="0"/>
                      <a:t> политика 3%</a:t>
                    </a:r>
                    <a:endParaRPr lang="ru-RU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19-4302-9046-CDFAED6F41F5}"/>
                </c:ext>
              </c:extLst>
            </c:dLbl>
            <c:dLbl>
              <c:idx val="6"/>
              <c:layout>
                <c:manualLayout>
                  <c:x val="-2.5166330636527304E-2"/>
                  <c:y val="9.1246866618287185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Содержание животных 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19-4302-9046-CDFAED6F41F5}"/>
                </c:ext>
              </c:extLst>
            </c:dLbl>
            <c:dLbl>
              <c:idx val="7"/>
              <c:layout>
                <c:manualLayout>
                  <c:x val="-3.2632323644131234E-3"/>
                  <c:y val="-2.953951583105390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Торговля 1% 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A19-4302-9046-CDFAED6F41F5}"/>
                </c:ext>
              </c:extLst>
            </c:dLbl>
            <c:dLbl>
              <c:idx val="8"/>
              <c:layout>
                <c:manualLayout>
                  <c:x val="8.3863358782548816E-2"/>
                  <c:y val="-2.479491800707619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Иные вопросы 9% 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A19-4302-9046-CDFAED6F4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Вопросы благоустройства территории </c:v>
                </c:pt>
                <c:pt idx="1">
                  <c:v>Вопросы жилищно-коммунального хозяйства </c:v>
                </c:pt>
                <c:pt idx="2">
                  <c:v>Вопросы топливно-энергетического хозяйства</c:v>
                </c:pt>
                <c:pt idx="3">
                  <c:v>Вопросы градостроительства и архитектуры</c:v>
                </c:pt>
                <c:pt idx="4">
                  <c:v>Вопросы жилищной политики и имущественно-земельных отношений </c:v>
                </c:pt>
                <c:pt idx="5">
                  <c:v>Вопросы организации дорожного движения и улично-дорожной сети </c:v>
                </c:pt>
                <c:pt idx="6">
                  <c:v>Вопросы содержания животных </c:v>
                </c:pt>
                <c:pt idx="7">
                  <c:v>Вопросы торговли и услуг</c:v>
                </c:pt>
                <c:pt idx="8">
                  <c:v>Иные вопросы 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 formatCode="0%">
                  <c:v>0.34</c:v>
                </c:pt>
                <c:pt idx="1">
                  <c:v>0.218</c:v>
                </c:pt>
                <c:pt idx="2" formatCode="0%">
                  <c:v>0.11</c:v>
                </c:pt>
                <c:pt idx="3">
                  <c:v>7.4999999999999997E-2</c:v>
                </c:pt>
                <c:pt idx="4">
                  <c:v>0.105</c:v>
                </c:pt>
                <c:pt idx="5">
                  <c:v>7.0999999999999994E-2</c:v>
                </c:pt>
                <c:pt idx="6">
                  <c:v>3.6999999999999998E-2</c:v>
                </c:pt>
                <c:pt idx="7">
                  <c:v>1.4E-2</c:v>
                </c:pt>
                <c:pt idx="8" formatCode="0%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A19-4302-9046-CDFAED6F4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в 2019 году составил </a:t>
            </a:r>
          </a:p>
          <a:p>
            <a:pPr>
              <a:defRPr sz="2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329,6 </a:t>
            </a:r>
            <a:r>
              <a:rPr lang="ru-RU" sz="24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endParaRPr lang="ru-RU" sz="24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6582813058752155"/>
          <c:y val="2.61700660901883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212499491937564E-2"/>
          <c:y val="0.26882540051253617"/>
          <c:w val="0.92447684484462989"/>
          <c:h val="0.621664694342806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поселения в 2019 году составил 329 623 млн.руб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7F-477A-90A5-47EAE337F1AF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7F-477A-90A5-47EAE337F1AF}"/>
              </c:ext>
            </c:extLst>
          </c:dPt>
          <c:dLbls>
            <c:dLbl>
              <c:idx val="0"/>
              <c:layout>
                <c:manualLayout>
                  <c:x val="-0.23775168667407226"/>
                  <c:y val="-0.108949151018328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173,0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собственные доходы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7F-477A-90A5-47EAE337F1AF}"/>
                </c:ext>
              </c:extLst>
            </c:dLbl>
            <c:dLbl>
              <c:idx val="1"/>
              <c:layout>
                <c:manualLayout>
                  <c:x val="0.22582732141651909"/>
                  <c:y val="4.70755840963927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156, 6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субсидии</a:t>
                    </a:r>
                    <a:r>
                      <a:rPr lang="ru-RU" sz="180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и субвенции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7F-477A-90A5-47EAE337F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 </c:v>
                </c:pt>
                <c:pt idx="1">
                  <c:v>безвозмездные поступления в виде субсидий и субвенций 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173028</c:v>
                </c:pt>
                <c:pt idx="1">
                  <c:v>156596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87F-477A-90A5-47EAE337F1A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24645067682482"/>
          <c:y val="4.6856112492235369E-2"/>
          <c:w val="0.5585454305307932"/>
          <c:h val="0.95314388750776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в 2019 году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C0-4A65-876D-EDEC7A712BD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C0-4A65-876D-EDEC7A712BDB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C0-4A65-876D-EDEC7A712BDB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C0-4A65-876D-EDEC7A712BDB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4C0-4A65-876D-EDEC7A712BDB}"/>
              </c:ext>
            </c:extLst>
          </c:dPt>
          <c:dLbls>
            <c:dLbl>
              <c:idx val="0"/>
              <c:layout>
                <c:manualLayout>
                  <c:x val="0.12826232225009385"/>
                  <c:y val="0.28848910731391686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и ремонт дорожного хозяйства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(71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C0-4A65-876D-EDEC7A712BDB}"/>
                </c:ext>
              </c:extLst>
            </c:dLbl>
            <c:dLbl>
              <c:idx val="1"/>
              <c:layout>
                <c:manualLayout>
                  <c:x val="0.39134600751097814"/>
                  <c:y val="0.42663795520161135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Ремонт МКД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(6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C0-4A65-876D-EDEC7A712BDB}"/>
                </c:ext>
              </c:extLst>
            </c:dLbl>
            <c:dLbl>
              <c:idx val="2"/>
              <c:layout>
                <c:manualLayout>
                  <c:x val="-0.34512539149589888"/>
                  <c:y val="-0.34523111998628864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Благоустройство территорий жилой застройки 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128 </a:t>
                    </a:r>
                    <a:r>
                      <a:rPr lang="ru-RU" sz="1800" baseline="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  <a:endParaRPr lang="ru-RU" sz="180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C0-4A65-876D-EDEC7A712BDB}"/>
                </c:ext>
              </c:extLst>
            </c:dLbl>
            <c:dLbl>
              <c:idx val="3"/>
              <c:layout>
                <c:manualLayout>
                  <c:x val="-9.845854707078E-2"/>
                  <c:y val="-0.1886496709674077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учреждений культуры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(33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C0-4A65-876D-EDEC7A712BDB}"/>
                </c:ext>
              </c:extLst>
            </c:dLbl>
            <c:dLbl>
              <c:idx val="4"/>
              <c:layout>
                <c:manualLayout>
                  <c:x val="-0.1010026807341971"/>
                  <c:y val="-7.438059763957478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спортивного клуба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(12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4C0-4A65-876D-EDEC7A712BDB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0%</c:formatCode>
                <c:ptCount val="5"/>
                <c:pt idx="0">
                  <c:v>0.51</c:v>
                </c:pt>
                <c:pt idx="1">
                  <c:v>0.28999999999999998</c:v>
                </c:pt>
                <c:pt idx="2">
                  <c:v>0.13</c:v>
                </c:pt>
                <c:pt idx="3">
                  <c:v>0.05</c:v>
                </c:pt>
                <c:pt idx="4">
                  <c:v>0.02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127996</c:v>
                </c:pt>
                <c:pt idx="1">
                  <c:v>71316</c:v>
                </c:pt>
                <c:pt idx="2">
                  <c:v>33066</c:v>
                </c:pt>
                <c:pt idx="3">
                  <c:v>11808</c:v>
                </c:pt>
                <c:pt idx="4">
                  <c:v>5628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4C0-4A65-876D-EDEC7A712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3916672"/>
        <c:axId val="63930752"/>
      </c:barChart>
      <c:catAx>
        <c:axId val="6391667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930752"/>
        <c:crosses val="autoZero"/>
        <c:auto val="1"/>
        <c:lblAlgn val="ctr"/>
        <c:lblOffset val="100"/>
        <c:noMultiLvlLbl val="0"/>
      </c:catAx>
      <c:valAx>
        <c:axId val="639307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391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365C73-270C-4AFB-A124-BD2E4375252C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49F85-3216-4596-B44B-827FE6DFDEFE}" type="datetime1">
              <a:rPr lang="ru-RU" smtClean="0"/>
              <a:pPr/>
              <a:t>18.02.2020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B91549-43BF-425A-AF25-7526201920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264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82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4231714-D4C5-4234-9702-9884A73A217E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1634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72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6630E98-923A-479B-9979-9F4D1CB68BB5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965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03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64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2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76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289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941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70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0D00EA6-0821-4AC5-933C-321AA654534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10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згляд вверх на облака и голубое небо из двора-колодца, образованного зданиями со стеклянными фасадам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B2B9E-2F8E-4635-AD7A-EB57B20F54A9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1A66E2-1990-44F0-A7C2-CC10213F1703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DE717-09BD-42BB-B75A-8F22795CF2ED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згляд вверх на облака и голубое небо из двора-колодца, образованного зданиями со стеклянными фасадам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6" y="0"/>
            <a:ext cx="73152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014" y="685803"/>
            <a:ext cx="3962400" cy="4724399"/>
          </a:xfrm>
        </p:spPr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014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7BB2B9E-2F8E-4635-AD7A-EB57B20F54A9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88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F8F67C-761A-45E5-AA93-3D403D994F41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2590800"/>
            <a:ext cx="8229599" cy="2819400"/>
          </a:xfrm>
        </p:spPr>
        <p:txBody>
          <a:bodyPr rtlCol="0" anchor="b">
            <a:norm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6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8CE04B-C4AA-4634-A469-DA31FB2126F8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1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1615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96AAB4-9041-4283-9C58-E2992F4EDF30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1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1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1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1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040B2B5-3DEA-4EF6-B280-096F6A049D56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FA4AE7-CA45-4434-9124-305263C51D79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D7E9A2-4063-4261-BCB2-EAB5268EBFE5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5213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4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20FAC69-5014-475F-82BD-1103AEFFA16E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F8F67C-761A-45E5-AA93-3D403D994F41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4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23C520-1842-421A-80A4-508A564B71AF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F1A66E2-1990-44F0-A7C2-CC10213F1703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85413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3" y="685800"/>
            <a:ext cx="9474253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38DE717-09BD-42BB-B75A-8F22795CF2ED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rtlCol="0" anchor="b">
            <a:norm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8CE04B-C4AA-4634-A469-DA31FB2126F8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96AAB4-9041-4283-9C58-E2992F4EDF30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40B2B5-3DEA-4EF6-B280-096F6A049D56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FA4AE7-CA45-4434-9124-305263C51D79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D7E9A2-4063-4261-BCB2-EAB5268EBFE5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0FAC69-5014-475F-82BD-1103AEFFA16E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23C520-1842-421A-80A4-508A564B71AF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198891-7FB9-4FBF-9D7B-40E7D17D343C}" type="datetime1">
              <a:rPr lang="ru-RU" noProof="0" smtClean="0"/>
              <a:t>18.02.2020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685801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31198891-7FB9-4FBF-9D7B-40E7D17D343C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18.02.2020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000000">
                    <a:lumMod val="65000"/>
                    <a:lumOff val="35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A3F31473-23EB-4724-8B59-FE6D21D89FA4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0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7.wdp"/><Relationship Id="rId4" Type="http://schemas.openxmlformats.org/officeDocument/2006/relationships/image" Target="../media/image40.png"/><Relationship Id="rId9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3892" y="332661"/>
            <a:ext cx="943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Итоги социально-экономического развития</a:t>
            </a:r>
            <a:br>
              <a:rPr lang="ru-RU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поселения Щаповское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2019 году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3" y="116634"/>
            <a:ext cx="712872" cy="908521"/>
          </a:xfrm>
          <a:prstGeom prst="rect">
            <a:avLst/>
          </a:prstGeom>
        </p:spPr>
      </p:pic>
      <p:pic>
        <p:nvPicPr>
          <p:cNvPr id="6" name="Picture 4" descr="ÐÐµÑÐ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564" y="146528"/>
            <a:ext cx="702900" cy="8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" y="332656"/>
            <a:ext cx="12188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детских игровых площадок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ул. Лесная, д.4</a:t>
            </a:r>
          </a:p>
          <a:p>
            <a:pPr algn="ctr"/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38" y="972637"/>
            <a:ext cx="9847154" cy="58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3752" y="110532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д.45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1" y="1781791"/>
            <a:ext cx="5114410" cy="4967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9" y="1767439"/>
            <a:ext cx="5860309" cy="49287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2421" y="1103390"/>
            <a:ext cx="344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д.37</a:t>
            </a:r>
          </a:p>
        </p:txBody>
      </p:sp>
    </p:spTree>
    <p:extLst>
      <p:ext uri="{BB962C8B-B14F-4D97-AF65-F5344CB8AC3E}">
        <p14:creationId xmlns:p14="http://schemas.microsoft.com/office/powerpoint/2010/main" val="20096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3772" y="332659"/>
            <a:ext cx="116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д.46</a:t>
            </a:r>
          </a:p>
          <a:p>
            <a:pPr algn="ctr"/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70" y="981230"/>
            <a:ext cx="10156396" cy="56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811" y="188641"/>
            <a:ext cx="1044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спортивных площадок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4" y="1054448"/>
            <a:ext cx="3063611" cy="2599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4" y="4057916"/>
            <a:ext cx="3063611" cy="2519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047F38A-3521-4747-A9F1-FE3449739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65996" y="782374"/>
            <a:ext cx="7960664" cy="59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44732"/>
              </p:ext>
            </p:extLst>
          </p:nvPr>
        </p:nvGraphicFramePr>
        <p:xfrm>
          <a:off x="117748" y="764703"/>
          <a:ext cx="11665296" cy="59046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72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93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556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</a:t>
                      </a:r>
                      <a:r>
                        <a:rPr lang="ru-RU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работ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Адрес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89949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Устройство детских игровых площадок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</a:t>
                      </a:r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Спортбазы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Д.О. Пахра</a:t>
                      </a: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Жилой поселок № 3</a:t>
                      </a: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4а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6956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Комплексное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благоустройство территории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Д.О. Пахра</a:t>
                      </a: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Жилой поселок № 3</a:t>
                      </a:r>
                    </a:p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89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Устройство </a:t>
                      </a:r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велопарковок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(4 ед. по 5 мест)</a:t>
                      </a:r>
                    </a:p>
                    <a:p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ул. Центральная д.32, Лесная, д.4</a:t>
                      </a: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д.23, д. 46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7223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Благоустройство дворовых территорий</a:t>
                      </a:r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34, 47, 49, 51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ул. Центральная д.4а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Шаганино</a:t>
                      </a: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30116" y="173831"/>
            <a:ext cx="537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2020 году запланировано: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4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 txBox="1">
            <a:spLocks/>
          </p:cNvSpPr>
          <p:nvPr/>
        </p:nvSpPr>
        <p:spPr>
          <a:xfrm>
            <a:off x="921683" y="412224"/>
            <a:ext cx="10800507" cy="823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0744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79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884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8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6936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098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Произведен капитальный ремонт на 21 объекте </a:t>
            </a:r>
          </a:p>
          <a:p>
            <a:pPr marL="0" indent="0" algn="ctr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общей площадью более 48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кв. 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6BE0D4-3B1E-4609-A33F-B44A91881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42" y="1895032"/>
            <a:ext cx="3837621" cy="4496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97EDA73-51DC-4501-9091-FE6D61384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69" y="1926419"/>
            <a:ext cx="3984644" cy="4454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ADBCFE-19EC-4573-B57E-9104A051F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" y="1916832"/>
            <a:ext cx="3965308" cy="44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C:\Users\e.sergeeva\Desktop\хотелки 2019-20\Фото объектов 2018-19\АБП ул. Цент. от ул. Урожайная до ул. Суворова, п. Курилово\DSC0042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0" y="831270"/>
            <a:ext cx="5328592" cy="58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EBA671-F8CA-4CF2-A2FD-15AC60CCF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70" y="831270"/>
            <a:ext cx="5022405" cy="580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332658"/>
            <a:ext cx="919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дорожно-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тропиночной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сети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74" y="1610916"/>
            <a:ext cx="5812779" cy="4343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309D099-A4E6-4411-9676-F1E7FF1369D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0455"/>
          <a:stretch/>
        </p:blipFill>
        <p:spPr bwMode="auto">
          <a:xfrm>
            <a:off x="333772" y="1621750"/>
            <a:ext cx="5616624" cy="4343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774" y="116635"/>
            <a:ext cx="11521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10, 9 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составил Ремонт отдельных конструктивных элементов  13  многоквартирных домов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914294"/>
              </p:ext>
            </p:extLst>
          </p:nvPr>
        </p:nvGraphicFramePr>
        <p:xfrm>
          <a:off x="333772" y="933688"/>
          <a:ext cx="7416824" cy="56524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22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41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47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</a:t>
                      </a:r>
                      <a:r>
                        <a:rPr lang="ru-RU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работ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Адрес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347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Окраска торцов,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фасадов многоквартирных жилых домов </a:t>
                      </a:r>
                    </a:p>
                    <a:p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(3 562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40,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41, 42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010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входных групп подъездов </a:t>
                      </a:r>
                    </a:p>
                    <a:p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(33 ед.)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</a:p>
                    <a:p>
                      <a:endParaRPr lang="ru-RU" sz="16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д.40,41,42,43,45,46</a:t>
                      </a:r>
                    </a:p>
                    <a:p>
                      <a:endParaRPr lang="ru-RU" sz="16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п.Спортбазы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10, 11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512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крылец 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(18 ед.)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3963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цоколя 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(1 007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д.40, 41, 42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52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Окраска железобетонных элементов здания 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(1 124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кв.м</a:t>
                      </a:r>
                      <a:r>
                        <a:rPr lang="ru-RU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ул.Лесная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д.2</a:t>
                      </a:r>
                    </a:p>
                    <a:p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д. 40, 41, 42, 43, 45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43" y="933688"/>
            <a:ext cx="3168353" cy="3036338"/>
          </a:xfrm>
          <a:prstGeom prst="rect">
            <a:avLst/>
          </a:prstGeom>
        </p:spPr>
      </p:pic>
      <p:pic>
        <p:nvPicPr>
          <p:cNvPr id="2051" name="Picture 3" descr="C:\Users\e.truhova\Desktop\WhatsApp Image 2020-01-14 at 17.13.14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25" y="4198352"/>
            <a:ext cx="4078188" cy="238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55891"/>
              </p:ext>
            </p:extLst>
          </p:nvPr>
        </p:nvGraphicFramePr>
        <p:xfrm>
          <a:off x="237527" y="764704"/>
          <a:ext cx="11763571" cy="55669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56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06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413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</a:t>
                      </a:r>
                      <a:r>
                        <a:rPr lang="ru-RU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работ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Адрес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33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Капитальный</a:t>
                      </a:r>
                      <a:r>
                        <a:rPr lang="ru-RU" sz="1600" b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ремонт подъездов (21 ед.)</a:t>
                      </a:r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Щапово</a:t>
                      </a: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7810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Благоустройство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центральной площади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Курилово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ул. Центральная д.32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908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</a:t>
                      </a:r>
                      <a:r>
                        <a:rPr lang="ru-RU" sz="16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парковок на придомовых территориях с заменой бортового камня</a:t>
                      </a:r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Щапово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д. 43,44, 47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6062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</a:t>
                      </a:r>
                      <a:r>
                        <a:rPr lang="ru-RU" sz="16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пешеходного моста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д. Песье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7602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Ремонт контейнерных площадок для раздельного сбора мусора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п.Щапово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д. 31, 40, 42, 49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0116" y="173831"/>
            <a:ext cx="537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2020 году запланировано: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9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1764" y="392495"/>
            <a:ext cx="10966330" cy="707886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информация о поселении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780" y="1700808"/>
            <a:ext cx="5893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входит в состав Троицкого административного округа Москвы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e.truhova\Desktop\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32" y="1100381"/>
            <a:ext cx="5555602" cy="57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257" y="3053427"/>
            <a:ext cx="6506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8 606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ПЛОЩАДЬ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НАСЕЛЕННЫХ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ПУНКТОВ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10 020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НАСЕЛЕНИЕ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15%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увеличилось население с 2018 г</a:t>
            </a: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6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5780" y="335120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Мемориал – памятник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воинам Великой Отечественной войны  1941-1945 гг.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поселке </a:t>
            </a:r>
            <a:r>
              <a:rPr lang="ru-RU" sz="20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endParaRPr lang="ru-RU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X:\ОРГ и СОЦ отдел\памятники и захоронения\Памятники\новый памятник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10" y="1412776"/>
            <a:ext cx="5574980" cy="51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7156" y="296350"/>
            <a:ext cx="5408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Социальная политика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Forme 2"/>
          <p:cNvSpPr txBox="1">
            <a:spLocks noChangeArrowheads="1"/>
          </p:cNvSpPr>
          <p:nvPr/>
        </p:nvSpPr>
        <p:spPr bwMode="auto">
          <a:xfrm>
            <a:off x="684216" y="1124744"/>
            <a:ext cx="10234735" cy="48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altLang="ru-RU" sz="2000" b="1" u="sng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территории поселения в настоящее время проживают: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endParaRPr lang="ru-RU" altLang="ru-RU" sz="20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118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многодетных семей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детей, находящихся под опекой, попечительством и патронатом;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580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человек инвалидов 1, 2, 3 группы и 77  детей-инвалидов;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 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участника Великой Отечественной войны;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участников трудового фронта;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бывших несовершеннолетних узников фашистских концлагерей;</a:t>
            </a:r>
          </a:p>
          <a:p>
            <a:pPr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 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ветерана, награжденный знаком «Жителю блокадного</a:t>
            </a:r>
          </a:p>
          <a:p>
            <a:pPr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Ленинграда»;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627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ветеранов труда;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  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ветеранов военной службы;</a:t>
            </a:r>
          </a:p>
          <a:p>
            <a:pPr algn="just" eaLnBrk="1" hangingPunct="1">
              <a:buClr>
                <a:srgbClr val="0BD0D9"/>
              </a:buClr>
              <a:buSzPct val="95000"/>
              <a:buFontTx/>
              <a:buNone/>
            </a:pP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</a:t>
            </a:r>
            <a:r>
              <a:rPr lang="ru-RU" alt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ветеран боевых действий.</a:t>
            </a:r>
          </a:p>
          <a:p>
            <a:pPr algn="just" eaLnBrk="1" hangingPunct="1"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fr-FR" alt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5861" y="260648"/>
            <a:ext cx="10225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Социальная поддержка ветеранов и граждан старшего поколения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86702" y="182052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Награждение памятными знаками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057" y="1959022"/>
            <a:ext cx="3545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Поздравление юбиляров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0326" y="1882165"/>
            <a:ext cx="3550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Поздравление ветеранов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памятные даты</a:t>
            </a:r>
            <a:endParaRPr lang="ru-RU" dirty="0"/>
          </a:p>
        </p:txBody>
      </p:sp>
      <p:pic>
        <p:nvPicPr>
          <p:cNvPr id="6" name="Picture 10" descr="C:\Users\e.chausova\Desktop\IMG-20190906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97" y="3175426"/>
            <a:ext cx="3775629" cy="28317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Ð¾Ð·Ð´ÑÐ°Ð²Ð»ÐµÐ½Ð¸Ðµ Ñ ÑÐ±Ð¸Ð»ÐµÐµÐ¼ ÑÑÑÐ¶ÐµÐ½Ð¸ÐºÐ° ÑÑÐ»Ð° ÐÐÐ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3140968"/>
            <a:ext cx="3888432" cy="28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Ð¶ÐµÐ³Ð¾Ð´Ð½ÑÑ Ð°ÐºÑÐ¸Ñ Â«Ð ÐÐµÐ½Ñ ÐÐ¾Ð±ÐµÐ´Ñ Ðº Ð²ÐµÑÐµÑÐ°Ð½ÑÂ» Ð¿ÑÐ¾Ð²ÐµÐ»Ð¸ Ð² Ð¿Ð¾ÑÐµÐ»ÐµÐ½Ð¸Ð¸ Ð©Ð°Ð¿Ð¾Ð²ÑÐºÐ¾Ð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4" y="3338751"/>
            <a:ext cx="3686709" cy="25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404665"/>
            <a:ext cx="974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и муниципальное имущество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739" y="1947525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амбулатории 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35523" y="1844825"/>
            <a:ext cx="273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пожарного депо 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п.Щапово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C:\Users\E567E~1.TRU\AppData\Local\Temp\Rar$DI42.648\IMG_20190917_145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2" y="3583324"/>
            <a:ext cx="3818481" cy="260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2" y="3583324"/>
            <a:ext cx="3571642" cy="260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18767" y="1978301"/>
            <a:ext cx="3492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Реконструкция очистных сооружений </a:t>
            </a:r>
          </a:p>
          <a:p>
            <a:pPr algn="ctr"/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dirty="0"/>
          </a:p>
        </p:txBody>
      </p:sp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3" y="3583324"/>
            <a:ext cx="3689462" cy="26035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3059" y="240649"/>
            <a:ext cx="5149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Знаки безопасности на водоемах</a:t>
            </a:r>
            <a:endParaRPr lang="fr-FR" altLang="ru-RU" sz="20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5" descr="C:\Users\m.barysheva\AppData\Local\Microsoft\Windows\Temporary Internet Files\Content.Outlook\LM60MRO5\2015-03-13 14.29.19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93" y="1198609"/>
            <a:ext cx="3339495" cy="250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m.barysheva\AppData\Local\Microsoft\Windows\Temporary Internet Files\Content.Outlook\LM60MRO5\DSCN0667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04" y="4076783"/>
            <a:ext cx="3456384" cy="259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82042" y="240649"/>
            <a:ext cx="3459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Площадки</a:t>
            </a:r>
            <a:r>
              <a:rPr lang="ru-RU" alt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гидранты</a:t>
            </a:r>
            <a:endParaRPr lang="fr-FR" altLang="ru-RU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orme 2"/>
          <p:cNvSpPr txBox="1">
            <a:spLocks noChangeArrowheads="1"/>
          </p:cNvSpPr>
          <p:nvPr/>
        </p:nvSpPr>
        <p:spPr bwMode="auto">
          <a:xfrm>
            <a:off x="1337828" y="769948"/>
            <a:ext cx="333949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Constantia" pitchFamily="18" charset="0"/>
              </a:rPr>
              <a:t>д. </a:t>
            </a:r>
            <a:r>
              <a:rPr lang="ru-RU" altLang="ru-RU" sz="1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Сатино</a:t>
            </a:r>
            <a:r>
              <a:rPr lang="ru-RU" altLang="ru-RU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-Русское</a:t>
            </a:r>
            <a:endParaRPr lang="fr-FR" altLang="ru-RU" sz="20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Forme 2"/>
          <p:cNvSpPr txBox="1">
            <a:spLocks noChangeArrowheads="1"/>
          </p:cNvSpPr>
          <p:nvPr/>
        </p:nvSpPr>
        <p:spPr bwMode="auto">
          <a:xfrm>
            <a:off x="1917948" y="3642707"/>
            <a:ext cx="1954214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 </a:t>
            </a:r>
            <a:r>
              <a:rPr lang="ru-RU" altLang="ru-RU" sz="1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Песье</a:t>
            </a:r>
            <a:endParaRPr lang="fr-FR" altLang="ru-RU" sz="20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66" y="1236416"/>
            <a:ext cx="3187460" cy="240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rme 2"/>
          <p:cNvSpPr txBox="1">
            <a:spLocks noChangeArrowheads="1"/>
          </p:cNvSpPr>
          <p:nvPr/>
        </p:nvSpPr>
        <p:spPr bwMode="auto">
          <a:xfrm>
            <a:off x="8378380" y="812702"/>
            <a:ext cx="1954214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д/о</a:t>
            </a:r>
            <a:r>
              <a:rPr lang="ru-RU" altLang="ru-RU" sz="1800" b="1" dirty="0">
                <a:solidFill>
                  <a:schemeClr val="tx1">
                    <a:lumMod val="50000"/>
                  </a:schemeClr>
                </a:solidFill>
                <a:latin typeface="Constantia" pitchFamily="18" charset="0"/>
              </a:rPr>
              <a:t> «</a:t>
            </a:r>
            <a:r>
              <a:rPr lang="ru-RU" altLang="ru-RU" sz="1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Пахра</a:t>
            </a:r>
            <a:r>
              <a:rPr lang="ru-RU" altLang="ru-RU" sz="1800" b="1" dirty="0">
                <a:solidFill>
                  <a:schemeClr val="tx1">
                    <a:lumMod val="50000"/>
                  </a:schemeClr>
                </a:solidFill>
                <a:latin typeface="Constantia" pitchFamily="18" charset="0"/>
              </a:rPr>
              <a:t>»</a:t>
            </a:r>
            <a:endParaRPr lang="fr-FR" altLang="ru-RU" sz="1800" b="1" dirty="0">
              <a:solidFill>
                <a:schemeClr val="tx1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3" name="Picture 7" descr="C:\Users\m.barysheva\Desktop\IMG_20190409_0942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67" y="4076783"/>
            <a:ext cx="3187459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rme 2"/>
          <p:cNvSpPr txBox="1">
            <a:spLocks noChangeArrowheads="1"/>
          </p:cNvSpPr>
          <p:nvPr/>
        </p:nvSpPr>
        <p:spPr bwMode="auto">
          <a:xfrm>
            <a:off x="8146189" y="3589077"/>
            <a:ext cx="1954214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п.Щапово</a:t>
            </a:r>
            <a:endParaRPr lang="fr-FR" altLang="ru-RU" sz="20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0" y="1268760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2019 году установлено дополнительно 8 камер видеонаблюдения</a:t>
            </a:r>
          </a:p>
        </p:txBody>
      </p:sp>
      <p:pic>
        <p:nvPicPr>
          <p:cNvPr id="4098" name="Picture 2" descr="ÐÐ°ÑÑÐ¸Ð½ÐºÐ¸ Ð¿Ð¾ Ð·Ð°Ð¿ÑÐ¾ÑÑ ÐºÐ°Ð¼ÐµÑÑ Ð²Ð¸Ð´ÐµÐ¾Ð½Ð°Ð±Ð»ÑÐ´ÐµÐ½Ð¸Ñ ÑÐ»Ð¸ÑÐ½Ñ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1521459"/>
            <a:ext cx="4189647" cy="235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ºÐ°Ð¼ÐµÑÑ Ð²Ð¸Ð´ÐµÐ¾Ð½Ð°Ð±Ð»ÑÐ´ÐµÐ½Ð¸Ñ Ð½Ð° Ð¿Ð¾Ð´ÑÐµÐ·Ð´Ð°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4005517"/>
            <a:ext cx="4197767" cy="24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96" y="2590389"/>
            <a:ext cx="6408712" cy="38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2143196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2019 году было проведено:</a:t>
            </a:r>
          </a:p>
          <a:p>
            <a:endParaRPr lang="ru-RU" altLang="ru-RU" sz="20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ru-RU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4 -  заседания комиссии по охране общественного порядка</a:t>
            </a:r>
          </a:p>
          <a:p>
            <a:endParaRPr lang="ru-RU" alt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8 -  заседаний комиссии по чрезвычайным ситуациям </a:t>
            </a:r>
          </a:p>
        </p:txBody>
      </p:sp>
      <p:pic>
        <p:nvPicPr>
          <p:cNvPr id="5124" name="Picture 4" descr="Ð¡ÐÐÐÐÐÐ¯ Ð¡ÐÐ¡Ð¢ÐÐ¯ÐÐÐ¡Ð¬ ÐÐÐ¡ÐÐÐÐÐÐ ÐÐÐÐÐ¡Ð¡ÐÐ ÐÐ Ð§Ð ÐÐÐÐ«Ð§ÐÐÐÐ«Ð Ð¡ÐÐ¢Ð£ÐÐ¦ÐÐ¯Ð ÐÐÐ¡ÐÐÐÐÐÐ¯ Ð©ÐÐÐÐÐ¡ÐÐÐ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92" y="1696633"/>
            <a:ext cx="700046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 ÐÐ ÐÐÐÐÐÐ ÐÐ ÐÐ ÐÐÐÐÐÐÐ ÐÐ ÐÐ©ÐÐÐÐ¯ ÐÐÐ¡ÐÐÐÐÐ¯ Ð Ð©ÐÐÐÐÐ¡ÐÐÐ ÐÐ ÐÐ¨ÐÐ ÐÐÐ¡ÐÐÐÐÐÐ ÐÐÐÐÐ¡Ð¡ÐÐ ÐÐ Ð§Ð ÐÐÐÐ«Ð§ÐÐÐÐ«Ð Ð¡ÐÐ¢Ð£Ð¦ÐÐ¯Ð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1508204"/>
            <a:ext cx="8899823" cy="51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7868" y="260648"/>
            <a:ext cx="9793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4 -  заседания антитеррористической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29674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1804" y="989439"/>
            <a:ext cx="11305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«Спортивном клубе «Заря» занимаются дети,   подростки, взрослые  и люди пожилого возраста 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3854" y="404664"/>
            <a:ext cx="9865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ÐÐ°ÑÑÐ¸Ð½ÐºÐ¸ Ð¿Ð¾ Ð·Ð°Ð¿ÑÐ¾ÑÑ &quot;ÑÐº Ð·Ð°ÑÑ ÑÐ°Ð¿Ð¾Ð²ÑÐºÐ¾Ðµ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221740"/>
            <a:ext cx="54197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&quot;ÑÐº Ð·Ð°ÑÑ ÑÐ°Ð¿Ð¾Ð²ÑÐºÐ¾Ðµ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1574214"/>
            <a:ext cx="4714701" cy="47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&quot;ÑÐº Ð·Ð°ÑÑ ÑÐ°Ð¿Ð¾Ð²ÑÐºÐ¾Ð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4" y="3769798"/>
            <a:ext cx="3572490" cy="24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&quot;ÑÐº Ð·Ð°ÑÑ ÑÐ°Ð¿Ð¾Ð²ÑÐºÐ¾Ðµ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6" y="805514"/>
            <a:ext cx="3572490" cy="24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&quot;ÑÐ»Ð¾ÑÐ±Ð¾Ð» ÐºÑÑÐ¸Ð»Ð¾Ð²Ð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64" y="836712"/>
            <a:ext cx="7935098" cy="54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2"/>
          <p:cNvSpPr txBox="1">
            <a:spLocks/>
          </p:cNvSpPr>
          <p:nvPr/>
        </p:nvSpPr>
        <p:spPr>
          <a:xfrm>
            <a:off x="693812" y="324398"/>
            <a:ext cx="10971371" cy="70788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Социальные объекты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73957"/>
            <a:ext cx="121888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	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Учреждения образования  (2 школы и 2 детских сада)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Учреждения здравоохранения (амбулатория и фельдшерский пункт)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	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Учреждения досуга и спорта (дом культуры, музей, спортивный клуб)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ГБУ ЦСО «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Щербинский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Клиентская служба «Щаповское и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Кленовское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5" y="3501008"/>
            <a:ext cx="5703527" cy="323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.truhova\Downloads\SAVE_20200130_143418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52" y="3501008"/>
            <a:ext cx="5415026" cy="323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e.truhova\Downloads\Attachments_limpopochapovo@yandex.ru_2020-01-14_11-42-27\IMG-20200114-WA0015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789040"/>
            <a:ext cx="3831919" cy="26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.truhova\Downloads\Attachments_limpopochapovo@yandex.ru_2020-01-14_11-42-27\IMG-20200114-WA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 bwMode="auto">
          <a:xfrm>
            <a:off x="378097" y="764704"/>
            <a:ext cx="38319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e.truhova\Downloads\Attachments_limpopochapovo@yandex.ru_2020-01-14_11-42-27\IMG-20200114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806223"/>
            <a:ext cx="7488832" cy="56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3624" y="52717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2020 году запланировано:</a:t>
            </a:r>
            <a:endParaRPr lang="ru-RU" sz="1600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1750" y="1571483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Ледового комплекса в п.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6420" y="1571483"/>
            <a:ext cx="5766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спортивного парка с горнолыжным склоном в с.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Ознобишино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https://obj.altapress.ru/picture/253124/936x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2708919"/>
            <a:ext cx="5838873" cy="40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zen_doc/1706517/pub_5d83407a35c8d800ad6a81f0_5d83436dc05c7100aeb61b34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" y="2708920"/>
            <a:ext cx="6015569" cy="40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7162" y="332659"/>
            <a:ext cx="3084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Культура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" y="803868"/>
            <a:ext cx="116390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В </a:t>
            </a:r>
            <a:r>
              <a:rPr lang="ru-RU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r>
              <a:rPr lang="ru-RU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году было проведено</a:t>
            </a:r>
            <a:r>
              <a:rPr lang="ru-RU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213 </a:t>
            </a:r>
            <a:r>
              <a:rPr lang="ru-RU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культурно-досуговых мероприятий</a:t>
            </a:r>
          </a:p>
          <a:p>
            <a:pPr algn="just"/>
            <a:endParaRPr lang="ru-RU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Культурная деятельность на территории поселения осуществляется посредством:</a:t>
            </a:r>
          </a:p>
          <a:p>
            <a:pPr algn="just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МКУК «Дом культуры «Солнечный» 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п.Щапово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Структурное подразделение МКУК «Дом культуры «Солнечный» 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Сектор классической музыки. Органный зал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им.Янченко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Сектор библиотечного обслуживания 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п.Щапово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Сектор библиотечного обслуживания в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п.Курилово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«Муниципальный музей истории усадьбы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pic>
        <p:nvPicPr>
          <p:cNvPr id="2050" name="Picture 2" descr="C:\Users\e.truhova\Desktop\IMG_5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00" y="3933056"/>
            <a:ext cx="4486453" cy="27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¤ÐµÑÑÐ¸Ð²Ð°Ð»Ñ Â«ÐÐµ ÑÑÐ°ÑÐµÑÑ Ð´Ð¾Ð±ÑÑÐµ ÑÐµÑÐ´ÑÐ°Â» Ð¿ÑÐ¾Ð²ÐµÐ»Ð¸ Ð² Ð©Ð°Ð¿Ð¾Ð²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13" y="366639"/>
            <a:ext cx="5086108" cy="275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ÑÐ°Ð·Ð´Ð½Ð¸ÑÐ½ÑÐ¹ ÐºÐ¾Ð½ÑÐµÑÑ Ð¿ÑÐ¾Ð²ÐµÐ»Ð¸ Ð² ÐÐ¾Ð¼Ðµ ÐºÑÐ»ÑÑÑÑÑ Â«Ð¡Ð¾Ð»Ð½ÐµÑÐ½ÑÐ¹Â» Ð² ÐÑÑÐ¸Ð»Ð¾Ð²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5" y="3367104"/>
            <a:ext cx="4968552" cy="32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лормпи\IMG_7743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9" y="295532"/>
            <a:ext cx="4611919" cy="286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Новая папка\PHOTO-2020-01-14-16-49-00-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3367104"/>
            <a:ext cx="5765970" cy="324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4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Новая папка\PHOTO-2020-01-14-16-49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2" y="3626427"/>
            <a:ext cx="4684456" cy="306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Новая папка\PHOTO-2020-01-14-16-48-57-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2" y="140777"/>
            <a:ext cx="4525395" cy="339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лормпи\IMG_2551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3534826"/>
            <a:ext cx="5034211" cy="31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ÐÐ¾Ð½ÐºÑÑÑ Â«ÐÐ¸ÑÑ ÐÑÐµÐ½ÑÂ» Ð¿ÑÐ¾Ð²ÐµÐ»Ð¸ Ð² Ð©Ð°Ð¿Ð¾Ð²ÑÐºÐ¾Ð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188640"/>
            <a:ext cx="5616624" cy="321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5940" y="33266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Значимые события в жизни музея в 2019 году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5903" y="1268762"/>
            <a:ext cx="3334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в съемках передачи «Православная энциклопедия»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25056" y="1268762"/>
            <a:ext cx="3377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Проведение научно-практической конференции «</a:t>
            </a:r>
            <a:r>
              <a:rPr lang="ru-RU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Щаповские</a:t>
            </a:r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чтения»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799367"/>
            <a:ext cx="5268660" cy="3951495"/>
          </a:xfrm>
          <a:prstGeom prst="rect">
            <a:avLst/>
          </a:prstGeom>
        </p:spPr>
      </p:pic>
      <p:pic>
        <p:nvPicPr>
          <p:cNvPr id="6146" name="Picture 2" descr="C:\Users\e.truhova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5" y="2799367"/>
            <a:ext cx="6324289" cy="39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2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4646" y="404664"/>
            <a:ext cx="6397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экспозиции и выставки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783" y="1772820"/>
            <a:ext cx="340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Выставка художника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Бориса </a:t>
            </a:r>
            <a:r>
              <a:rPr lang="ru-RU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Талесника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6660" y="1887755"/>
            <a:ext cx="2753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«Путешествуем вместе с солнцем»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8628" y="1772815"/>
            <a:ext cx="26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«Душистый силуэт флакона»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6" y="2898167"/>
            <a:ext cx="3694486" cy="3694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7" y="2923007"/>
            <a:ext cx="3891138" cy="3669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Ð Ð©ÐÐÐÐÐ¡ÐÐÐ ÐÐ£ÐÐÐ ÐÐ ÐÐÐÐÐ¢ ÐÐÐÐ¦ÐÐ¯  ÐÐÐÐÐ« ÐÐÐÐÐÐÐÐ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60" y="3111659"/>
            <a:ext cx="3917433" cy="2677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2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71" y="1851612"/>
            <a:ext cx="5832648" cy="42752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142" y="1844824"/>
            <a:ext cx="5688632" cy="427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Forme 2"/>
          <p:cNvSpPr txBox="1">
            <a:spLocks noChangeArrowheads="1"/>
          </p:cNvSpPr>
          <p:nvPr/>
        </p:nvSpPr>
        <p:spPr bwMode="auto">
          <a:xfrm>
            <a:off x="261766" y="548680"/>
            <a:ext cx="115212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течение года 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проведены 15 концертов органной музыки</a:t>
            </a:r>
            <a:endParaRPr lang="fr-FR" altLang="ru-RU" sz="28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Forme 2"/>
          <p:cNvSpPr txBox="1">
            <a:spLocks noChangeArrowheads="1"/>
          </p:cNvSpPr>
          <p:nvPr/>
        </p:nvSpPr>
        <p:spPr bwMode="auto">
          <a:xfrm>
            <a:off x="261766" y="332656"/>
            <a:ext cx="1152128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течение года прошли </a:t>
            </a:r>
            <a:r>
              <a:rPr lang="ru-RU" altLang="ru-RU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встреч</a:t>
            </a:r>
            <a:r>
              <a:rPr lang="ru-RU" alt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главы администрации поселения с населением </a:t>
            </a:r>
            <a:endParaRPr lang="fr-FR" altLang="ru-RU" sz="28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ВСТРЕЧА ВРИО ГЛАВЫ АДМИНИСТРАЦИИ С НАСЕЛЕНИЕМ ПРОШЛА 18 ДЕКАБРЯ В ЩАПОВО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1377357"/>
            <a:ext cx="8496944" cy="52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2"/>
          <p:cNvSpPr txBox="1">
            <a:spLocks noChangeArrowheads="1"/>
          </p:cNvSpPr>
          <p:nvPr/>
        </p:nvSpPr>
        <p:spPr bwMode="auto">
          <a:xfrm>
            <a:off x="477787" y="332656"/>
            <a:ext cx="1094521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Встречи главы администрации поселения с общественными советниками</a:t>
            </a:r>
            <a:endParaRPr lang="fr-FR" altLang="ru-RU" sz="2800" b="1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Глава администрации провел встречу с общественными советник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52" y="1189906"/>
            <a:ext cx="7902286" cy="53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556792"/>
            <a:ext cx="5832650" cy="4536504"/>
          </a:xfrm>
        </p:spPr>
        <p:txBody>
          <a:bodyPr rtlCol="0">
            <a:normAutofit/>
          </a:bodyPr>
          <a:lstStyle/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состоянию на 1 января 2020 года эксплуатируемый муниципальный жилищный фонд составляет: </a:t>
            </a: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</a:t>
            </a: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многоквартирных жилых домов.</a:t>
            </a: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endParaRPr lang="ru-RU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по содержанию и техническому обслуживанию жилищного фонда выполнялись управляющими компаниями: </a:t>
            </a: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«Гарант» </a:t>
            </a:r>
            <a:endParaRPr lang="en-US" sz="1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«УК «Омега» </a:t>
            </a: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«УК «Шишкин лес» </a:t>
            </a:r>
            <a:endParaRPr lang="en-US" sz="1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ЖКС №3 филиала ФГБУ «ЦЖКУ» МО РФ</a:t>
            </a:r>
            <a:endParaRPr lang="ru-RU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 rtl="0">
              <a:buNone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79730" y="188640"/>
            <a:ext cx="11180728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Жилищно-коммунальное хозяйство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772816"/>
            <a:ext cx="5832651" cy="40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12"/>
          <p:cNvSpPr/>
          <p:nvPr/>
        </p:nvSpPr>
        <p:spPr>
          <a:xfrm>
            <a:off x="197244" y="1272752"/>
            <a:ext cx="7704139" cy="576263"/>
          </a:xfrm>
          <a:prstGeom prst="roundRect">
            <a:avLst/>
          </a:prstGeom>
          <a:solidFill>
            <a:srgbClr val="A2BDD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altLang="ru-RU" sz="2200" b="1" i="1" dirty="0">
                <a:solidFill>
                  <a:srgbClr val="002060"/>
                </a:solidFill>
                <a:latin typeface="Constantia" pitchFamily="18" charset="0"/>
              </a:rPr>
              <a:t>                  </a:t>
            </a:r>
            <a:r>
              <a:rPr lang="ru-RU" altLang="ru-RU" sz="2800" b="1" i="1" dirty="0">
                <a:solidFill>
                  <a:srgbClr val="002060"/>
                </a:solidFill>
                <a:latin typeface="Constantia" pitchFamily="18" charset="0"/>
              </a:rPr>
              <a:t>Сайт администрации поселения</a:t>
            </a:r>
            <a:endParaRPr lang="ru-RU" altLang="ru-RU" sz="2200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4" name="Рисунок 4" descr="Интерне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0" y="1259224"/>
            <a:ext cx="601339" cy="60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e 2"/>
          <p:cNvSpPr txBox="1">
            <a:spLocks noChangeArrowheads="1"/>
          </p:cNvSpPr>
          <p:nvPr/>
        </p:nvSpPr>
        <p:spPr bwMode="auto">
          <a:xfrm>
            <a:off x="8227667" y="1233052"/>
            <a:ext cx="3961158" cy="5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Constantia" pitchFamily="18" charset="0"/>
              </a:rPr>
              <a:t>    </a:t>
            </a:r>
            <a:r>
              <a:rPr lang="en-US" altLang="ru-RU" sz="2800" b="1" dirty="0">
                <a:solidFill>
                  <a:srgbClr val="002060"/>
                </a:solidFill>
                <a:latin typeface="Constantia" pitchFamily="18" charset="0"/>
              </a:rPr>
              <a:t>www.schapovo.ru</a:t>
            </a:r>
            <a:endParaRPr lang="fr-FR" altLang="ru-RU" sz="28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8" y="2230618"/>
            <a:ext cx="8149187" cy="42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ÐÐ°ÑÑÐ¸Ð½ÐºÐ¸ Ð¿Ð¾ Ð·Ð°Ð¿ÑÐ¾ÑÑ Ð²Ð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94" y="2379668"/>
            <a:ext cx="1250417" cy="125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Ð°ÑÑÐ¸Ð½ÐºÐ¸ Ð¿Ð¾ Ð·Ð°Ð¿ÑÐ¾ÑÑ ÑÐµÐ¹ÑÐ±ÑÐ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44" y="3757001"/>
            <a:ext cx="1161609" cy="11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ÐÐ°ÑÑÐ¸Ð½ÐºÐ¸ Ð¿Ð¾ Ð·Ð°Ð¿ÑÐ¾ÑÑ Ð¾Ð´Ð½Ð¾ÐºÐ»Ð°ÑÑÐ½Ð¸ÐºÐ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59" y="2435385"/>
            <a:ext cx="1138983" cy="113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4167" y="3766948"/>
            <a:ext cx="1170558" cy="1170558"/>
          </a:xfrm>
          <a:prstGeom prst="rect">
            <a:avLst/>
          </a:prstGeom>
        </p:spPr>
      </p:pic>
      <p:pic>
        <p:nvPicPr>
          <p:cNvPr id="12300" name="Picture 12" descr="ÐÐ°ÑÑÐ¸Ð½ÐºÐ¸ Ð¿Ð¾ Ð·Ð°Ð¿ÑÐ¾ÑÑ ÑÐ²Ð¸ÑÑÐµÑ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254" y="5110508"/>
            <a:ext cx="1036383" cy="1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ÐÐ°ÑÑÐ¸Ð½ÐºÐ¸ Ð¿Ð¾ Ð·Ð°Ð¿ÑÐ¾ÑÑ ÑÑÑÐ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70" y="5157962"/>
            <a:ext cx="1138983" cy="9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5860" y="441738"/>
            <a:ext cx="97210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Информирование населения осуществляется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</a:t>
            </a:r>
          </a:p>
        </p:txBody>
      </p:sp>
    </p:spTree>
    <p:extLst>
      <p:ext uri="{BB962C8B-B14F-4D97-AF65-F5344CB8AC3E}">
        <p14:creationId xmlns:p14="http://schemas.microsoft.com/office/powerpoint/2010/main" val="35933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12"/>
          <p:cNvSpPr/>
          <p:nvPr/>
        </p:nvSpPr>
        <p:spPr>
          <a:xfrm>
            <a:off x="6412032" y="824504"/>
            <a:ext cx="5613492" cy="504825"/>
          </a:xfrm>
          <a:prstGeom prst="roundRect">
            <a:avLst/>
          </a:prstGeom>
          <a:solidFill>
            <a:srgbClr val="A2BDD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8612" name="TextBox 22"/>
          <p:cNvSpPr txBox="1">
            <a:spLocks noChangeArrowheads="1"/>
          </p:cNvSpPr>
          <p:nvPr/>
        </p:nvSpPr>
        <p:spPr bwMode="auto">
          <a:xfrm>
            <a:off x="6412032" y="876861"/>
            <a:ext cx="5250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2060"/>
                </a:solidFill>
                <a:latin typeface="Constantia" pitchFamily="18" charset="0"/>
              </a:rPr>
              <a:t>Информационные конструкции</a:t>
            </a:r>
          </a:p>
        </p:txBody>
      </p:sp>
      <p:pic>
        <p:nvPicPr>
          <p:cNvPr id="68614" name="Рисунок 6" descr="Контрак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10" y="876861"/>
            <a:ext cx="49305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0" descr="C:\Users\m.barysheva\Desktop\IMG_20190409_094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0" y="3253995"/>
            <a:ext cx="5288493" cy="297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1" descr="C:\Users\m.barysheva\Desktop\IMG_20190405_1338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78" y="3253995"/>
            <a:ext cx="3681799" cy="297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Forme 2"/>
          <p:cNvSpPr txBox="1">
            <a:spLocks noChangeArrowheads="1"/>
          </p:cNvSpPr>
          <p:nvPr/>
        </p:nvSpPr>
        <p:spPr bwMode="auto">
          <a:xfrm>
            <a:off x="6698338" y="1525053"/>
            <a:ext cx="5237386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2400" b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Constantia" pitchFamily="18" charset="0"/>
              </a:rPr>
              <a:t>информационных конструкций расположено на подъездах МКД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14" name="Прямоугольник: скругленные углы 12"/>
          <p:cNvSpPr/>
          <p:nvPr/>
        </p:nvSpPr>
        <p:spPr>
          <a:xfrm>
            <a:off x="335178" y="824503"/>
            <a:ext cx="5615218" cy="504825"/>
          </a:xfrm>
          <a:prstGeom prst="roundRect">
            <a:avLst/>
          </a:prstGeom>
          <a:solidFill>
            <a:srgbClr val="A2BDD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68619" name="Рисунок 3" descr="Реклам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0" y="858580"/>
            <a:ext cx="533261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0" name="TextBox 22"/>
          <p:cNvSpPr txBox="1">
            <a:spLocks noChangeArrowheads="1"/>
          </p:cNvSpPr>
          <p:nvPr/>
        </p:nvSpPr>
        <p:spPr bwMode="auto">
          <a:xfrm>
            <a:off x="1128068" y="860107"/>
            <a:ext cx="4380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2060"/>
                </a:solidFill>
                <a:latin typeface="Constantia" pitchFamily="18" charset="0"/>
              </a:rPr>
              <a:t>Информационные</a:t>
            </a:r>
            <a:r>
              <a:rPr lang="ru-RU" altLang="ru-RU" sz="1800" b="1" i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Constantia" pitchFamily="18" charset="0"/>
              </a:rPr>
              <a:t>стенды</a:t>
            </a:r>
            <a:endParaRPr lang="ru-RU" altLang="ru-RU" sz="1800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68621" name="Forme 2"/>
          <p:cNvSpPr txBox="1">
            <a:spLocks noChangeArrowheads="1"/>
          </p:cNvSpPr>
          <p:nvPr/>
        </p:nvSpPr>
        <p:spPr bwMode="auto">
          <a:xfrm>
            <a:off x="445879" y="1425922"/>
            <a:ext cx="5744736" cy="129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b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Constantia" pitchFamily="18" charset="0"/>
              </a:rPr>
              <a:t>информационных стендов расположено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latin typeface="Constantia" pitchFamily="18" charset="0"/>
              </a:rPr>
              <a:t>по всей </a:t>
            </a:r>
            <a:r>
              <a:rPr lang="ru-RU" altLang="ru-RU" sz="1800" dirty="0">
                <a:solidFill>
                  <a:srgbClr val="002060"/>
                </a:solidFill>
                <a:latin typeface="Constantia" pitchFamily="18" charset="0"/>
              </a:rPr>
              <a:t>территории</a:t>
            </a:r>
            <a:r>
              <a:rPr lang="ru-RU" altLang="ru-RU" sz="2000" dirty="0">
                <a:solidFill>
                  <a:srgbClr val="002060"/>
                </a:solidFill>
                <a:latin typeface="Constantia" pitchFamily="18" charset="0"/>
              </a:rPr>
              <a:t> поселения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0530" y="2924944"/>
            <a:ext cx="11410692" cy="3672408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108825,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г.Москва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поселение Щаповское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пос.Щапово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д. 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телефон/факс: 8 (495) 865-60-66</a:t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www.schapovo.ru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schapovo@schapovo.ru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ÐÐµÑÐ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80" y="221121"/>
            <a:ext cx="808484" cy="10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ÐÐ°ÑÑÐ¸Ð½ÐºÐ¸ Ð¿Ð¾ Ð·Ð°Ð¿ÑÐ¾ÑÑ Ð³ÐµÑÐ± Ð¼Ð¾ÑÐºÐ²Ñ Ð±ÐµÐ· ÑÐ¾Ð½Ð°"/>
          <p:cNvSpPr>
            <a:spLocks noChangeAspect="1" noChangeArrowheads="1"/>
          </p:cNvSpPr>
          <p:nvPr/>
        </p:nvSpPr>
        <p:spPr bwMode="auto">
          <a:xfrm>
            <a:off x="307974" y="793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2" y="116632"/>
            <a:ext cx="874959" cy="111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3772" y="260648"/>
            <a:ext cx="1166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2019 году поступило 1138 обращений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88158468"/>
              </p:ext>
            </p:extLst>
          </p:nvPr>
        </p:nvGraphicFramePr>
        <p:xfrm>
          <a:off x="117748" y="722313"/>
          <a:ext cx="11881320" cy="601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86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0116" y="347854"/>
            <a:ext cx="4685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доходов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graphicFrame>
        <p:nvGraphicFramePr>
          <p:cNvPr id="6" name="Объект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307583"/>
              </p:ext>
            </p:extLst>
          </p:nvPr>
        </p:nvGraphicFramePr>
        <p:xfrm>
          <a:off x="333774" y="1196752"/>
          <a:ext cx="10727028" cy="533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53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00563145"/>
              </p:ext>
            </p:extLst>
          </p:nvPr>
        </p:nvGraphicFramePr>
        <p:xfrm>
          <a:off x="-1" y="836712"/>
          <a:ext cx="12188825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66020" y="0"/>
            <a:ext cx="7874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исполнен по расходам </a:t>
            </a:r>
          </a:p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сумме 320 млн. 800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0880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775" y="228001"/>
            <a:ext cx="11593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Благоустройство пруда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и зоны тихого отдыха 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Курилово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" y="1546903"/>
            <a:ext cx="8441932" cy="520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25" y="1556792"/>
            <a:ext cx="3453522" cy="259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39" y="4308333"/>
            <a:ext cx="3435237" cy="243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797" y="260648"/>
            <a:ext cx="110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Обустройство пешеходной зоны с фонтаном, 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местами для отдыха в п.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Щапово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" y="1156216"/>
            <a:ext cx="6354307" cy="558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12" y="1156216"/>
            <a:ext cx="5014121" cy="263463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4099" name="Picture 3" descr="C:\Users\e.truhova\Desktop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3946734"/>
            <a:ext cx="4536504" cy="26931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Маркетинг 16: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3666147_TF02801084.potx" id="{C1AE67EC-C237-4F06-A8CE-74B0880EE6A9}" vid="{EDA79D50-06F2-4F43-8B9F-E687A83B5943}"/>
    </a:ext>
  </a:extLst>
</a:theme>
</file>

<file path=ppt/theme/theme2.xml><?xml version="1.0" encoding="utf-8"?>
<a:theme xmlns:a="http://schemas.openxmlformats.org/drawingml/2006/main" name="1_Маркетинг 16: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3666147_TF02801084.potx" id="{C1AE67EC-C237-4F06-A8CE-74B0880EE6A9}" vid="{EDA79D50-06F2-4F43-8B9F-E687A83B5943}"/>
    </a:ext>
  </a:extLst>
</a:theme>
</file>

<file path=ppt/theme/theme3.xml><?xml version="1.0" encoding="utf-8"?>
<a:theme xmlns:a="http://schemas.openxmlformats.org/drawingml/2006/main" name="Тема Offic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ACE6D-8EB6-447A-8DFD-C2C0C52916A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3033</TotalTime>
  <Words>990</Words>
  <Application>Microsoft Office PowerPoint</Application>
  <PresentationFormat>Произвольный</PresentationFormat>
  <Paragraphs>247</Paragraphs>
  <Slides>42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Маркетинг 16:9</vt:lpstr>
      <vt:lpstr>1_Маркетинг 16:9</vt:lpstr>
      <vt:lpstr>Презентация PowerPoint</vt:lpstr>
      <vt:lpstr>Общая информация о поселении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108825, г.Москва  поселение Щаповское  пос.Щапово, д. 2   телефон/факс: 8 (495) 865-60-66   www.schapovo.ru   e-mail: schapovo@schapovo.ru 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Евгения Трухова</dc:creator>
  <cp:lastModifiedBy>Трухова Евгения</cp:lastModifiedBy>
  <cp:revision>237</cp:revision>
  <dcterms:created xsi:type="dcterms:W3CDTF">2020-01-28T15:51:58Z</dcterms:created>
  <dcterms:modified xsi:type="dcterms:W3CDTF">2020-02-18T08:37:58Z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